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9" r:id="rId5"/>
  </p:sldMasterIdLst>
  <p:notesMasterIdLst>
    <p:notesMasterId r:id="rId24"/>
  </p:notesMasterIdLst>
  <p:handoutMasterIdLst>
    <p:handoutMasterId r:id="rId25"/>
  </p:handoutMasterIdLst>
  <p:sldIdLst>
    <p:sldId id="2729" r:id="rId6"/>
    <p:sldId id="2730" r:id="rId7"/>
    <p:sldId id="2731" r:id="rId8"/>
    <p:sldId id="2732" r:id="rId9"/>
    <p:sldId id="2664" r:id="rId10"/>
    <p:sldId id="2713" r:id="rId11"/>
    <p:sldId id="2728" r:id="rId12"/>
    <p:sldId id="2727" r:id="rId13"/>
    <p:sldId id="2714" r:id="rId14"/>
    <p:sldId id="2677" r:id="rId15"/>
    <p:sldId id="2715" r:id="rId16"/>
    <p:sldId id="2720" r:id="rId17"/>
    <p:sldId id="2721" r:id="rId18"/>
    <p:sldId id="2708" r:id="rId19"/>
    <p:sldId id="2709" r:id="rId20"/>
    <p:sldId id="2733" r:id="rId21"/>
    <p:sldId id="2674" r:id="rId22"/>
    <p:sldId id="2734" r:id="rId23"/>
  </p:sldIdLst>
  <p:sldSz cx="9144000" cy="5143500" type="screen16x9"/>
  <p:notesSz cx="6743700" cy="98933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521415D9-36F7-43E2-AB2F-B90AF26B5E84}">
      <p14:sectionLst xmlns:p14="http://schemas.microsoft.com/office/powerpoint/2010/main">
        <p14:section name="Default Section" id="{8B5C268B-17F7-4CBE-B20D-BE3396FA24FC}">
          <p14:sldIdLst>
            <p14:sldId id="2729"/>
            <p14:sldId id="2730"/>
            <p14:sldId id="2731"/>
            <p14:sldId id="2732"/>
            <p14:sldId id="2664"/>
            <p14:sldId id="2713"/>
            <p14:sldId id="2728"/>
            <p14:sldId id="2727"/>
            <p14:sldId id="2714"/>
            <p14:sldId id="2677"/>
            <p14:sldId id="2715"/>
            <p14:sldId id="2720"/>
            <p14:sldId id="2721"/>
            <p14:sldId id="2708"/>
            <p14:sldId id="2709"/>
            <p14:sldId id="2733"/>
            <p14:sldId id="2674"/>
            <p14:sldId id="2734"/>
          </p14:sldIdLst>
        </p14:section>
        <p14:section name="End" id="{D41FCA01-C6E3-4015-B6FD-78D3531F9DF5}">
          <p14:sldIdLst/>
        </p14:section>
      </p14:sectionLst>
    </p:ext>
    <p:ext uri="{EFAFB233-063F-42B5-8137-9DF3F51BA10A}">
      <p15:sldGuideLst xmlns:p15="http://schemas.microsoft.com/office/powerpoint/2012/main">
        <p15:guide id="1" orient="horz" pos="2796">
          <p15:clr>
            <a:srgbClr val="A4A3A4"/>
          </p15:clr>
        </p15:guide>
        <p15:guide id="2" orient="horz" pos="94">
          <p15:clr>
            <a:srgbClr val="A4A3A4"/>
          </p15:clr>
        </p15:guide>
        <p15:guide id="3" orient="horz" pos="1616">
          <p15:clr>
            <a:srgbClr val="A4A3A4"/>
          </p15:clr>
        </p15:guide>
        <p15:guide id="4" pos="291">
          <p15:clr>
            <a:srgbClr val="A4A3A4"/>
          </p15:clr>
        </p15:guide>
        <p15:guide id="5" pos="5482">
          <p15:clr>
            <a:srgbClr val="A4A3A4"/>
          </p15:clr>
        </p15:guide>
        <p15:guide id="6" pos="2875">
          <p15:clr>
            <a:srgbClr val="A4A3A4"/>
          </p15:clr>
        </p15:guide>
        <p15:guide id="7" pos="3764">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k Anderson" initials="PA" lastIdx="1" clrIdx="0">
    <p:extLst>
      <p:ext uri="{19B8F6BF-5375-455C-9EA6-DF929625EA0E}">
        <p15:presenceInfo xmlns:p15="http://schemas.microsoft.com/office/powerpoint/2012/main" userId="S::patrika@axis.com::f59b2910-e310-4662-ac81-2e4115c64341" providerId="AD"/>
      </p:ext>
    </p:extLst>
  </p:cmAuthor>
  <p:cmAuthor id="2" name="Barbara Johansson" initials="BJ" lastIdx="9" clrIdx="1">
    <p:extLst>
      <p:ext uri="{19B8F6BF-5375-455C-9EA6-DF929625EA0E}">
        <p15:presenceInfo xmlns:p15="http://schemas.microsoft.com/office/powerpoint/2012/main" userId="S::barbaraj@axis.com::eae55b39-6d62-47ea-990e-4f0e853c7998" providerId="AD"/>
      </p:ext>
    </p:extLst>
  </p:cmAuthor>
  <p:cmAuthor id="3" name="Jean-Marie Guyon" initials="JG" lastIdx="1" clrIdx="2">
    <p:extLst>
      <p:ext uri="{19B8F6BF-5375-455C-9EA6-DF929625EA0E}">
        <p15:presenceInfo xmlns:p15="http://schemas.microsoft.com/office/powerpoint/2012/main" userId="S::jeanmgu@axis.com::b8d5b214-483d-429c-b887-d1675ff75f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D28F3D"/>
    <a:srgbClr val="00B050"/>
    <a:srgbClr val="FF0033"/>
    <a:srgbClr val="FFC000"/>
    <a:srgbClr val="FFCC33"/>
    <a:srgbClr val="A4D798"/>
    <a:srgbClr val="8DC63F"/>
    <a:srgbClr val="FFFFFF"/>
    <a:srgbClr val="DBDB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38" autoAdjust="0"/>
    <p:restoredTop sz="83218" autoAdjust="0"/>
  </p:normalViewPr>
  <p:slideViewPr>
    <p:cSldViewPr snapToGrid="0">
      <p:cViewPr varScale="1">
        <p:scale>
          <a:sx n="102" d="100"/>
          <a:sy n="102" d="100"/>
        </p:scale>
        <p:origin x="576" y="184"/>
      </p:cViewPr>
      <p:guideLst>
        <p:guide orient="horz" pos="2796"/>
        <p:guide orient="horz" pos="94"/>
        <p:guide orient="horz" pos="1616"/>
        <p:guide pos="291"/>
        <p:guide pos="5482"/>
        <p:guide pos="2875"/>
        <p:guide pos="3764"/>
      </p:guideLst>
    </p:cSldViewPr>
  </p:slideViewPr>
  <p:outlineViewPr>
    <p:cViewPr>
      <p:scale>
        <a:sx n="33" d="100"/>
        <a:sy n="33" d="100"/>
      </p:scale>
      <p:origin x="0" y="-2301"/>
    </p:cViewPr>
  </p:outlineViewPr>
  <p:notesTextViewPr>
    <p:cViewPr>
      <p:scale>
        <a:sx n="100" d="100"/>
        <a:sy n="100" d="100"/>
      </p:scale>
      <p:origin x="0" y="0"/>
    </p:cViewPr>
  </p:notesTextViewPr>
  <p:sorterViewPr>
    <p:cViewPr>
      <p:scale>
        <a:sx n="1" d="1"/>
        <a:sy n="1" d="1"/>
      </p:scale>
      <p:origin x="0" y="0"/>
    </p:cViewPr>
  </p:sorterViewPr>
  <p:notesViewPr>
    <p:cSldViewPr snapToGrid="0">
      <p:cViewPr>
        <p:scale>
          <a:sx n="1" d="2"/>
          <a:sy n="1" d="2"/>
        </p:scale>
        <p:origin x="2991" y="4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22588"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noProof="1">
                <a:solidFill>
                  <a:srgbClr val="4D4D4D"/>
                </a:solidFill>
                <a:cs typeface="Arial" pitchFamily="34" charset="0"/>
              </a:defRPr>
            </a:lvl1pPr>
          </a:lstStyle>
          <a:p>
            <a:endParaRPr lang="en-US"/>
          </a:p>
        </p:txBody>
      </p:sp>
      <p:sp>
        <p:nvSpPr>
          <p:cNvPr id="80899" name="Rectangle 3"/>
          <p:cNvSpPr>
            <a:spLocks noGrp="1" noChangeArrowheads="1"/>
          </p:cNvSpPr>
          <p:nvPr>
            <p:ph type="dt" sz="quarter" idx="1"/>
          </p:nvPr>
        </p:nvSpPr>
        <p:spPr bwMode="auto">
          <a:xfrm>
            <a:off x="3821113" y="0"/>
            <a:ext cx="2922587"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noProof="1">
                <a:solidFill>
                  <a:srgbClr val="4D4D4D"/>
                </a:solidFill>
                <a:cs typeface="Arial" pitchFamily="34" charset="0"/>
              </a:defRPr>
            </a:lvl1pPr>
          </a:lstStyle>
          <a:p>
            <a:endParaRPr lang="en-US"/>
          </a:p>
        </p:txBody>
      </p:sp>
      <p:sp>
        <p:nvSpPr>
          <p:cNvPr id="80900" name="Rectangle 4"/>
          <p:cNvSpPr>
            <a:spLocks noGrp="1" noChangeArrowheads="1"/>
          </p:cNvSpPr>
          <p:nvPr>
            <p:ph type="ftr" sz="quarter" idx="2"/>
          </p:nvPr>
        </p:nvSpPr>
        <p:spPr bwMode="auto">
          <a:xfrm>
            <a:off x="0" y="9398000"/>
            <a:ext cx="2922588"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noProof="1">
                <a:solidFill>
                  <a:srgbClr val="4D4D4D"/>
                </a:solidFill>
                <a:cs typeface="Arial" pitchFamily="34" charset="0"/>
              </a:defRPr>
            </a:lvl1pPr>
          </a:lstStyle>
          <a:p>
            <a:endParaRPr lang="en-US"/>
          </a:p>
        </p:txBody>
      </p:sp>
      <p:sp>
        <p:nvSpPr>
          <p:cNvPr id="80901" name="Rectangle 5"/>
          <p:cNvSpPr>
            <a:spLocks noGrp="1" noChangeArrowheads="1"/>
          </p:cNvSpPr>
          <p:nvPr>
            <p:ph type="sldNum" sz="quarter" idx="3"/>
          </p:nvPr>
        </p:nvSpPr>
        <p:spPr bwMode="auto">
          <a:xfrm>
            <a:off x="3821113" y="9398000"/>
            <a:ext cx="2922587"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noProof="1">
                <a:solidFill>
                  <a:srgbClr val="4D4D4D"/>
                </a:solidFill>
                <a:cs typeface="Arial" pitchFamily="34" charset="0"/>
              </a:defRPr>
            </a:lvl1pPr>
          </a:lstStyle>
          <a:p>
            <a:fld id="{6BA76EDC-F40D-4C40-A725-B3441DE929B6}" type="slidenum">
              <a:rPr/>
              <a:pPr/>
              <a:t>‹#›</a:t>
            </a:fld>
            <a:endParaRPr lang="en-US"/>
          </a:p>
        </p:txBody>
      </p:sp>
    </p:spTree>
    <p:extLst>
      <p:ext uri="{BB962C8B-B14F-4D97-AF65-F5344CB8AC3E}">
        <p14:creationId xmlns:p14="http://schemas.microsoft.com/office/powerpoint/2010/main" val="19523544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22588"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noProof="1">
                <a:solidFill>
                  <a:srgbClr val="4D4D4D"/>
                </a:solidFill>
                <a:cs typeface="Arial" pitchFamily="34" charset="0"/>
              </a:defRPr>
            </a:lvl1pPr>
          </a:lstStyle>
          <a:p>
            <a:endParaRPr lang="en-US"/>
          </a:p>
        </p:txBody>
      </p:sp>
      <p:sp>
        <p:nvSpPr>
          <p:cNvPr id="28675" name="Rectangle 3"/>
          <p:cNvSpPr>
            <a:spLocks noGrp="1" noChangeArrowheads="1"/>
          </p:cNvSpPr>
          <p:nvPr>
            <p:ph type="dt" idx="1"/>
          </p:nvPr>
        </p:nvSpPr>
        <p:spPr bwMode="auto">
          <a:xfrm>
            <a:off x="3821113" y="0"/>
            <a:ext cx="2922587"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noProof="1">
                <a:solidFill>
                  <a:srgbClr val="4D4D4D"/>
                </a:solidFill>
                <a:cs typeface="Arial" pitchFamily="34" charset="0"/>
              </a:defRPr>
            </a:lvl1pPr>
          </a:lstStyle>
          <a:p>
            <a:endParaRPr lang="en-US"/>
          </a:p>
        </p:txBody>
      </p:sp>
      <p:sp>
        <p:nvSpPr>
          <p:cNvPr id="19460" name="Rectangle 4"/>
          <p:cNvSpPr>
            <a:spLocks noGrp="1" noRot="1" noChangeAspect="1" noChangeArrowheads="1" noTextEdit="1"/>
          </p:cNvSpPr>
          <p:nvPr>
            <p:ph type="sldImg" idx="2"/>
          </p:nvPr>
        </p:nvSpPr>
        <p:spPr bwMode="auto">
          <a:xfrm>
            <a:off x="74613" y="741363"/>
            <a:ext cx="6596062" cy="3711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7" name="Rectangle 5"/>
          <p:cNvSpPr>
            <a:spLocks noGrp="1" noChangeArrowheads="1"/>
          </p:cNvSpPr>
          <p:nvPr>
            <p:ph type="body" sz="quarter" idx="3"/>
          </p:nvPr>
        </p:nvSpPr>
        <p:spPr bwMode="auto">
          <a:xfrm>
            <a:off x="898525" y="4699000"/>
            <a:ext cx="4946650" cy="4452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1"/>
              <a:t>Klicka här för att ändra format på bakgrundstexten</a:t>
            </a:r>
          </a:p>
          <a:p>
            <a:pPr lvl="1"/>
            <a:r>
              <a:rPr lang="en-US" noProof="1"/>
              <a:t>Nivå två</a:t>
            </a:r>
          </a:p>
          <a:p>
            <a:pPr lvl="2"/>
            <a:r>
              <a:rPr lang="en-US" noProof="1"/>
              <a:t>Nivå tre</a:t>
            </a:r>
          </a:p>
          <a:p>
            <a:pPr lvl="3"/>
            <a:r>
              <a:rPr lang="en-US" noProof="1"/>
              <a:t>Nivå fyra</a:t>
            </a:r>
          </a:p>
          <a:p>
            <a:pPr lvl="4"/>
            <a:r>
              <a:rPr lang="en-US" noProof="1"/>
              <a:t>Nivå fem</a:t>
            </a:r>
          </a:p>
        </p:txBody>
      </p:sp>
      <p:sp>
        <p:nvSpPr>
          <p:cNvPr id="28678" name="Rectangle 6"/>
          <p:cNvSpPr>
            <a:spLocks noGrp="1" noChangeArrowheads="1"/>
          </p:cNvSpPr>
          <p:nvPr>
            <p:ph type="ftr" sz="quarter" idx="4"/>
          </p:nvPr>
        </p:nvSpPr>
        <p:spPr bwMode="auto">
          <a:xfrm>
            <a:off x="0" y="9398000"/>
            <a:ext cx="2922588"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noProof="1">
                <a:solidFill>
                  <a:srgbClr val="4D4D4D"/>
                </a:solidFill>
                <a:cs typeface="Arial" pitchFamily="34" charset="0"/>
              </a:defRPr>
            </a:lvl1pPr>
          </a:lstStyle>
          <a:p>
            <a:endParaRPr lang="en-US"/>
          </a:p>
        </p:txBody>
      </p:sp>
      <p:sp>
        <p:nvSpPr>
          <p:cNvPr id="28679" name="Rectangle 7"/>
          <p:cNvSpPr>
            <a:spLocks noGrp="1" noChangeArrowheads="1"/>
          </p:cNvSpPr>
          <p:nvPr>
            <p:ph type="sldNum" sz="quarter" idx="5"/>
          </p:nvPr>
        </p:nvSpPr>
        <p:spPr bwMode="auto">
          <a:xfrm>
            <a:off x="3821113" y="9398000"/>
            <a:ext cx="2922587"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noProof="1">
                <a:solidFill>
                  <a:srgbClr val="4D4D4D"/>
                </a:solidFill>
                <a:cs typeface="Arial" pitchFamily="34" charset="0"/>
              </a:defRPr>
            </a:lvl1pPr>
          </a:lstStyle>
          <a:p>
            <a:fld id="{C1DAD870-7421-468C-95FE-247A043BB7C5}" type="slidenum">
              <a:rPr/>
              <a:pPr/>
              <a:t>‹#›</a:t>
            </a:fld>
            <a:endParaRPr lang="en-US"/>
          </a:p>
        </p:txBody>
      </p:sp>
    </p:spTree>
    <p:extLst>
      <p:ext uri="{BB962C8B-B14F-4D97-AF65-F5344CB8AC3E}">
        <p14:creationId xmlns:p14="http://schemas.microsoft.com/office/powerpoint/2010/main" val="333373758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0070C0"/>
                </a:solidFill>
              </a:rPr>
              <a:t>Formed in 1932 </a:t>
            </a:r>
            <a:r>
              <a:rPr lang="en-US" sz="1200" dirty="0"/>
              <a:t>– NYSBA maintains and operates bridge crossings over the Hudson River for the economic &amp; social benefit of the people of New York State.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0070C0"/>
                </a:solidFill>
              </a:rPr>
              <a:t>5 Bridges </a:t>
            </a:r>
            <a:r>
              <a:rPr lang="en-US" sz="1200" dirty="0"/>
              <a:t>– NYSBA maintains 5 bridges and related infrastructure in the Hudson Valley, collects tolls to provide long-term financial stability of the Authority, operates bridges with safety &amp; mobility in mind, and provides accountability and transparency in operations.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t>1 Sworn Police officer </a:t>
            </a:r>
            <a:r>
              <a:rPr lang="en-US" sz="1200" dirty="0"/>
              <a:t>who oversees safety &amp; security</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Arial" pitchFamily="34" charset="0"/>
                <a:ea typeface="ＭＳ Ｐゴシック" pitchFamily="34" charset="-128"/>
                <a:cs typeface="+mn-cs"/>
              </a:rPr>
              <a:t>Lower tolls </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 Round trip toll on the Mid-Hudson Bridge in 2022 is $1.75, down from 1933 rates of $2.20.</a:t>
            </a:r>
            <a:endParaRPr lang="en-US" dirty="0"/>
          </a:p>
          <a:p>
            <a:endParaRPr lang="en-US" dirty="0"/>
          </a:p>
        </p:txBody>
      </p:sp>
      <p:sp>
        <p:nvSpPr>
          <p:cNvPr id="4" name="Slide Number Placeholder 3"/>
          <p:cNvSpPr>
            <a:spLocks noGrp="1"/>
          </p:cNvSpPr>
          <p:nvPr>
            <p:ph type="sldNum" sz="quarter" idx="5"/>
          </p:nvPr>
        </p:nvSpPr>
        <p:spPr/>
        <p:txBody>
          <a:bodyPr/>
          <a:lstStyle/>
          <a:p>
            <a:fld id="{C1DAD870-7421-468C-95FE-247A043BB7C5}" type="slidenum">
              <a:rPr lang="en-US" smtClean="0"/>
              <a:pPr/>
              <a:t>1</a:t>
            </a:fld>
            <a:endParaRPr lang="en-US"/>
          </a:p>
        </p:txBody>
      </p:sp>
    </p:spTree>
    <p:extLst>
      <p:ext uri="{BB962C8B-B14F-4D97-AF65-F5344CB8AC3E}">
        <p14:creationId xmlns:p14="http://schemas.microsoft.com/office/powerpoint/2010/main" val="2539092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DAD870-7421-468C-95FE-247A043BB7C5}" type="slidenum">
              <a:rPr lang="en-US" smtClean="0"/>
              <a:pPr/>
              <a:t>14</a:t>
            </a:fld>
            <a:endParaRPr lang="en-US"/>
          </a:p>
        </p:txBody>
      </p:sp>
    </p:spTree>
    <p:extLst>
      <p:ext uri="{BB962C8B-B14F-4D97-AF65-F5344CB8AC3E}">
        <p14:creationId xmlns:p14="http://schemas.microsoft.com/office/powerpoint/2010/main" val="1525150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dirty="0">
                <a:solidFill>
                  <a:srgbClr val="000000"/>
                </a:solidFill>
                <a:effectLst/>
                <a:latin typeface="Calibri" panose="020F0502020204030204" pitchFamily="34" charset="0"/>
              </a:rPr>
              <a:t>Upgraded Cameras </a:t>
            </a:r>
            <a:r>
              <a:rPr lang="en-US" b="0" i="0" u="none" strike="noStrike" dirty="0">
                <a:solidFill>
                  <a:srgbClr val="000000"/>
                </a:solidFill>
                <a:effectLst/>
                <a:latin typeface="Calibri" panose="020F0502020204030204" pitchFamily="34" charset="0"/>
              </a:rPr>
              <a:t>- 120 all new Axis P 1375 replacing older cameras will have </a:t>
            </a:r>
            <a:r>
              <a:rPr lang="en-US" b="0" i="0" u="none" strike="noStrike" dirty="0" err="1">
                <a:solidFill>
                  <a:srgbClr val="000000"/>
                </a:solidFill>
                <a:effectLst/>
                <a:latin typeface="Calibri" panose="020F0502020204030204" pitchFamily="34" charset="0"/>
              </a:rPr>
              <a:t>Citilog</a:t>
            </a:r>
            <a:r>
              <a:rPr lang="en-US" b="0" i="0" u="none" strike="noStrike" dirty="0">
                <a:solidFill>
                  <a:srgbClr val="000000"/>
                </a:solidFill>
                <a:effectLst/>
                <a:latin typeface="Calibri" panose="020F0502020204030204" pitchFamily="34" charset="0"/>
              </a:rPr>
              <a:t> Edge analytics running in the cameras replacing the current server based analytics . This will provide fewer single points of failure. If one cameras goes down it will not affect detection on any other cameras. Where previously if a Server based analytics server went down 16 cameras would be out of incident detection service.</a:t>
            </a:r>
          </a:p>
          <a:p>
            <a:endParaRPr lang="en-US" b="0" i="0" u="none" strike="noStrike" dirty="0">
              <a:solidFill>
                <a:srgbClr val="000000"/>
              </a:solidFill>
              <a:effectLst/>
              <a:latin typeface="Calibri" panose="020F0502020204030204" pitchFamily="34" charset="0"/>
            </a:endParaRPr>
          </a:p>
          <a:p>
            <a:r>
              <a:rPr lang="en-US" b="1" i="0" u="none" strike="noStrike" dirty="0">
                <a:solidFill>
                  <a:srgbClr val="000000"/>
                </a:solidFill>
                <a:effectLst/>
                <a:latin typeface="Calibri" panose="020F0502020204030204" pitchFamily="34" charset="0"/>
              </a:rPr>
              <a:t>New Wrong Way Algorithms </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Citilog’s</a:t>
            </a:r>
            <a:r>
              <a:rPr lang="en-US" b="0" i="0" u="none" strike="noStrike" dirty="0">
                <a:solidFill>
                  <a:srgbClr val="000000"/>
                </a:solidFill>
                <a:effectLst/>
                <a:latin typeface="Calibri" panose="020F0502020204030204" pitchFamily="34" charset="0"/>
              </a:rPr>
              <a:t> newly developed Wrong Way driver detection algorithms will be deployed. One of the advantages is more accurate Wrong Way detections in cameras that are viewing roadways with adjacent lanes bi directional of each other.</a:t>
            </a:r>
          </a:p>
          <a:p>
            <a:endParaRPr lang="en-US" b="0" i="0" u="none" strike="noStrike" dirty="0">
              <a:solidFill>
                <a:srgbClr val="000000"/>
              </a:solidFill>
              <a:effectLst/>
              <a:latin typeface="Calibri" panose="020F0502020204030204" pitchFamily="34" charset="0"/>
            </a:endParaRPr>
          </a:p>
          <a:p>
            <a:r>
              <a:rPr lang="en-US" b="1" i="0" u="none" strike="noStrike" dirty="0">
                <a:solidFill>
                  <a:srgbClr val="000000"/>
                </a:solidFill>
                <a:effectLst/>
                <a:latin typeface="Calibri" panose="020F0502020204030204" pitchFamily="34" charset="0"/>
              </a:rPr>
              <a:t>Advanced Deep Learning</a:t>
            </a:r>
            <a:r>
              <a:rPr lang="en-US" b="0" i="0" u="none" strike="noStrike" dirty="0">
                <a:solidFill>
                  <a:srgbClr val="000000"/>
                </a:solidFill>
                <a:effectLst/>
                <a:latin typeface="Calibri" panose="020F0502020204030204" pitchFamily="34" charset="0"/>
              </a:rPr>
              <a:t> - The upgraded system will also be using </a:t>
            </a:r>
            <a:r>
              <a:rPr lang="en-US" b="0" i="0" u="none" strike="noStrike" dirty="0" err="1">
                <a:solidFill>
                  <a:srgbClr val="000000"/>
                </a:solidFill>
                <a:effectLst/>
                <a:latin typeface="Calibri" panose="020F0502020204030204" pitchFamily="34" charset="0"/>
              </a:rPr>
              <a:t>Citilog</a:t>
            </a:r>
            <a:r>
              <a:rPr lang="en-US" b="0" i="0" u="none" strike="noStrike" dirty="0">
                <a:solidFill>
                  <a:srgbClr val="000000"/>
                </a:solidFill>
                <a:effectLst/>
                <a:latin typeface="Calibri" panose="020F0502020204030204" pitchFamily="34" charset="0"/>
              </a:rPr>
              <a:t> ADL (Advanced Deep Learning ) which will have the impact of reducing false alarms up to 90%  previously caused by environmental factors such snow, ice , rain.</a:t>
            </a:r>
          </a:p>
          <a:p>
            <a:endParaRPr lang="en-US" b="0" i="0" u="none" strike="noStrike" dirty="0">
              <a:solidFill>
                <a:srgbClr val="000000"/>
              </a:solidFill>
              <a:effectLst/>
              <a:latin typeface="Calibri" panose="020F0502020204030204" pitchFamily="34" charset="0"/>
            </a:endParaRPr>
          </a:p>
          <a:p>
            <a:r>
              <a:rPr lang="en-US" b="1" i="0" u="none" strike="noStrike" dirty="0">
                <a:solidFill>
                  <a:srgbClr val="000000"/>
                </a:solidFill>
                <a:effectLst/>
                <a:latin typeface="Calibri" panose="020F0502020204030204" pitchFamily="34" charset="0"/>
              </a:rPr>
              <a:t>Banner Alerts</a:t>
            </a:r>
            <a:r>
              <a:rPr lang="en-US" b="0" i="0" u="none" strike="noStrike" dirty="0">
                <a:solidFill>
                  <a:srgbClr val="000000"/>
                </a:solidFill>
                <a:effectLst/>
                <a:latin typeface="Calibri" panose="020F0502020204030204" pitchFamily="34" charset="0"/>
              </a:rPr>
              <a:t> – Stopped vehicles will now be identified in the CT-Center alarm banner by type of vehicle such as car, van, truck, motorcycle.</a:t>
            </a:r>
            <a:endParaRPr lang="en-US" b="1" dirty="0"/>
          </a:p>
        </p:txBody>
      </p:sp>
      <p:sp>
        <p:nvSpPr>
          <p:cNvPr id="4" name="Slide Number Placeholder 3"/>
          <p:cNvSpPr>
            <a:spLocks noGrp="1"/>
          </p:cNvSpPr>
          <p:nvPr>
            <p:ph type="sldNum" sz="quarter" idx="5"/>
          </p:nvPr>
        </p:nvSpPr>
        <p:spPr/>
        <p:txBody>
          <a:bodyPr/>
          <a:lstStyle/>
          <a:p>
            <a:fld id="{C1DAD870-7421-468C-95FE-247A043BB7C5}" type="slidenum">
              <a:rPr lang="en-US" smtClean="0"/>
              <a:pPr/>
              <a:t>16</a:t>
            </a:fld>
            <a:endParaRPr lang="en-US"/>
          </a:p>
        </p:txBody>
      </p:sp>
    </p:spTree>
    <p:extLst>
      <p:ext uri="{BB962C8B-B14F-4D97-AF65-F5344CB8AC3E}">
        <p14:creationId xmlns:p14="http://schemas.microsoft.com/office/powerpoint/2010/main" val="579855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DAD870-7421-468C-95FE-247A043BB7C5}" type="slidenum">
              <a:rPr lang="en-US" smtClean="0"/>
              <a:pPr/>
              <a:t>17</a:t>
            </a:fld>
            <a:endParaRPr lang="en-US"/>
          </a:p>
        </p:txBody>
      </p:sp>
    </p:spTree>
    <p:extLst>
      <p:ext uri="{BB962C8B-B14F-4D97-AF65-F5344CB8AC3E}">
        <p14:creationId xmlns:p14="http://schemas.microsoft.com/office/powerpoint/2010/main" val="1107040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Cantilever bridges, 2 suspension bridges, and 1 underdeck cantilever bridge </a:t>
            </a:r>
          </a:p>
        </p:txBody>
      </p:sp>
      <p:sp>
        <p:nvSpPr>
          <p:cNvPr id="4" name="Slide Number Placeholder 3"/>
          <p:cNvSpPr>
            <a:spLocks noGrp="1"/>
          </p:cNvSpPr>
          <p:nvPr>
            <p:ph type="sldNum" sz="quarter" idx="5"/>
          </p:nvPr>
        </p:nvSpPr>
        <p:spPr/>
        <p:txBody>
          <a:bodyPr/>
          <a:lstStyle/>
          <a:p>
            <a:fld id="{C1DAD870-7421-468C-95FE-247A043BB7C5}" type="slidenum">
              <a:rPr lang="en-US" smtClean="0"/>
              <a:pPr/>
              <a:t>2</a:t>
            </a:fld>
            <a:endParaRPr lang="en-US"/>
          </a:p>
        </p:txBody>
      </p:sp>
    </p:spTree>
    <p:extLst>
      <p:ext uri="{BB962C8B-B14F-4D97-AF65-F5344CB8AC3E}">
        <p14:creationId xmlns:p14="http://schemas.microsoft.com/office/powerpoint/2010/main" val="4248484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C1DAD870-7421-468C-95FE-247A043BB7C5}" type="slidenum">
              <a:rPr lang="sv-SE" smtClean="0"/>
              <a:pPr/>
              <a:t>5</a:t>
            </a:fld>
            <a:endParaRPr lang="sv-SE"/>
          </a:p>
        </p:txBody>
      </p:sp>
    </p:spTree>
    <p:extLst>
      <p:ext uri="{BB962C8B-B14F-4D97-AF65-F5344CB8AC3E}">
        <p14:creationId xmlns:p14="http://schemas.microsoft.com/office/powerpoint/2010/main" val="149295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DAD870-7421-468C-95FE-247A043BB7C5}" type="slidenum">
              <a:rPr lang="en-US" smtClean="0"/>
              <a:pPr/>
              <a:t>6</a:t>
            </a:fld>
            <a:endParaRPr lang="en-US"/>
          </a:p>
        </p:txBody>
      </p:sp>
    </p:spTree>
    <p:extLst>
      <p:ext uri="{BB962C8B-B14F-4D97-AF65-F5344CB8AC3E}">
        <p14:creationId xmlns:p14="http://schemas.microsoft.com/office/powerpoint/2010/main" val="3214061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DAD870-7421-468C-95FE-247A043BB7C5}" type="slidenum">
              <a:rPr lang="en-US" smtClean="0"/>
              <a:pPr/>
              <a:t>7</a:t>
            </a:fld>
            <a:endParaRPr lang="en-US"/>
          </a:p>
        </p:txBody>
      </p:sp>
    </p:spTree>
    <p:extLst>
      <p:ext uri="{BB962C8B-B14F-4D97-AF65-F5344CB8AC3E}">
        <p14:creationId xmlns:p14="http://schemas.microsoft.com/office/powerpoint/2010/main" val="3146645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DAD870-7421-468C-95FE-247A043BB7C5}" type="slidenum">
              <a:rPr lang="en-US" smtClean="0"/>
              <a:pPr/>
              <a:t>9</a:t>
            </a:fld>
            <a:endParaRPr lang="en-US"/>
          </a:p>
        </p:txBody>
      </p:sp>
    </p:spTree>
    <p:extLst>
      <p:ext uri="{BB962C8B-B14F-4D97-AF65-F5344CB8AC3E}">
        <p14:creationId xmlns:p14="http://schemas.microsoft.com/office/powerpoint/2010/main" val="1570675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C1DAD870-7421-468C-95FE-247A043BB7C5}" type="slidenum">
              <a:rPr lang="sv-SE" smtClean="0"/>
              <a:pPr/>
              <a:t>11</a:t>
            </a:fld>
            <a:endParaRPr lang="sv-SE"/>
          </a:p>
        </p:txBody>
      </p:sp>
    </p:spTree>
    <p:extLst>
      <p:ext uri="{BB962C8B-B14F-4D97-AF65-F5344CB8AC3E}">
        <p14:creationId xmlns:p14="http://schemas.microsoft.com/office/powerpoint/2010/main" val="2967868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C1DAD870-7421-468C-95FE-247A043BB7C5}" type="slidenum">
              <a:rPr lang="sv-SE" smtClean="0"/>
              <a:pPr/>
              <a:t>12</a:t>
            </a:fld>
            <a:endParaRPr lang="sv-SE"/>
          </a:p>
        </p:txBody>
      </p:sp>
    </p:spTree>
    <p:extLst>
      <p:ext uri="{BB962C8B-B14F-4D97-AF65-F5344CB8AC3E}">
        <p14:creationId xmlns:p14="http://schemas.microsoft.com/office/powerpoint/2010/main" val="2394595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C1DAD870-7421-468C-95FE-247A043BB7C5}" type="slidenum">
              <a:rPr lang="sv-SE" smtClean="0"/>
              <a:pPr/>
              <a:t>13</a:t>
            </a:fld>
            <a:endParaRPr lang="sv-SE"/>
          </a:p>
        </p:txBody>
      </p:sp>
    </p:spTree>
    <p:extLst>
      <p:ext uri="{BB962C8B-B14F-4D97-AF65-F5344CB8AC3E}">
        <p14:creationId xmlns:p14="http://schemas.microsoft.com/office/powerpoint/2010/main" val="254146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2"/>
          <p:cNvSpPr txBox="1">
            <a:spLocks noChangeArrowheads="1"/>
          </p:cNvSpPr>
          <p:nvPr userDrawn="1"/>
        </p:nvSpPr>
        <p:spPr bwMode="auto">
          <a:xfrm>
            <a:off x="460375" y="4700588"/>
            <a:ext cx="1095172" cy="230832"/>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b="1" noProof="0" dirty="0">
                <a:solidFill>
                  <a:srgbClr val="000000"/>
                </a:solidFill>
                <a:latin typeface="Arial"/>
                <a:cs typeface="Arial"/>
              </a:rPr>
              <a:t>www.citilog.com</a:t>
            </a:r>
          </a:p>
        </p:txBody>
      </p:sp>
      <p:sp>
        <p:nvSpPr>
          <p:cNvPr id="7" name="Trapezoid 6"/>
          <p:cNvSpPr/>
          <p:nvPr userDrawn="1"/>
        </p:nvSpPr>
        <p:spPr bwMode="auto">
          <a:xfrm rot="8100000">
            <a:off x="7469189" y="4260851"/>
            <a:ext cx="2235200" cy="638176"/>
          </a:xfrm>
          <a:custGeom>
            <a:avLst/>
            <a:gdLst>
              <a:gd name="connsiteX0" fmla="*/ 0 w 2235200"/>
              <a:gd name="connsiteY0" fmla="*/ 638175 h 638175"/>
              <a:gd name="connsiteX1" fmla="*/ 641398 w 2235200"/>
              <a:gd name="connsiteY1" fmla="*/ 0 h 638175"/>
              <a:gd name="connsiteX2" fmla="*/ 1593802 w 2235200"/>
              <a:gd name="connsiteY2" fmla="*/ 0 h 638175"/>
              <a:gd name="connsiteX3" fmla="*/ 2235200 w 2235200"/>
              <a:gd name="connsiteY3" fmla="*/ 638175 h 638175"/>
              <a:gd name="connsiteX4" fmla="*/ 0 w 2235200"/>
              <a:gd name="connsiteY4" fmla="*/ 638175 h 638175"/>
              <a:gd name="connsiteX0" fmla="*/ 0 w 2235200"/>
              <a:gd name="connsiteY0" fmla="*/ 638175 h 638175"/>
              <a:gd name="connsiteX1" fmla="*/ 641398 w 2235200"/>
              <a:gd name="connsiteY1" fmla="*/ 0 h 638175"/>
              <a:gd name="connsiteX2" fmla="*/ 1593802 w 2235200"/>
              <a:gd name="connsiteY2" fmla="*/ 0 h 638175"/>
              <a:gd name="connsiteX3" fmla="*/ 2235200 w 2235200"/>
              <a:gd name="connsiteY3" fmla="*/ 638175 h 638175"/>
              <a:gd name="connsiteX4" fmla="*/ 0 w 2235200"/>
              <a:gd name="connsiteY4" fmla="*/ 638175 h 638175"/>
              <a:gd name="connsiteX0" fmla="*/ 0 w 2235200"/>
              <a:gd name="connsiteY0" fmla="*/ 650076 h 650076"/>
              <a:gd name="connsiteX1" fmla="*/ 641398 w 2235200"/>
              <a:gd name="connsiteY1" fmla="*/ 11901 h 650076"/>
              <a:gd name="connsiteX2" fmla="*/ 1605702 w 2235200"/>
              <a:gd name="connsiteY2" fmla="*/ 0 h 650076"/>
              <a:gd name="connsiteX3" fmla="*/ 2235200 w 2235200"/>
              <a:gd name="connsiteY3" fmla="*/ 650076 h 650076"/>
              <a:gd name="connsiteX4" fmla="*/ 0 w 2235200"/>
              <a:gd name="connsiteY4" fmla="*/ 650076 h 650076"/>
              <a:gd name="connsiteX0" fmla="*/ 0 w 2235200"/>
              <a:gd name="connsiteY0" fmla="*/ 638176 h 638176"/>
              <a:gd name="connsiteX1" fmla="*/ 641398 w 2235200"/>
              <a:gd name="connsiteY1" fmla="*/ 1 h 638176"/>
              <a:gd name="connsiteX2" fmla="*/ 1593802 w 2235200"/>
              <a:gd name="connsiteY2" fmla="*/ 0 h 638176"/>
              <a:gd name="connsiteX3" fmla="*/ 2235200 w 2235200"/>
              <a:gd name="connsiteY3" fmla="*/ 638176 h 638176"/>
              <a:gd name="connsiteX4" fmla="*/ 0 w 2235200"/>
              <a:gd name="connsiteY4" fmla="*/ 638176 h 638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200" h="638176">
                <a:moveTo>
                  <a:pt x="0" y="638176"/>
                </a:moveTo>
                <a:lnTo>
                  <a:pt x="641398" y="1"/>
                </a:lnTo>
                <a:lnTo>
                  <a:pt x="1593802" y="0"/>
                </a:lnTo>
                <a:lnTo>
                  <a:pt x="2235200" y="638176"/>
                </a:lnTo>
                <a:lnTo>
                  <a:pt x="0" y="638176"/>
                </a:lnTo>
                <a:close/>
              </a:path>
            </a:pathLst>
          </a:custGeom>
          <a:solidFill>
            <a:schemeClr val="accent1"/>
          </a:solidFill>
          <a:ln w="9525" cap="flat" cmpd="sng" algn="ctr">
            <a:noFill/>
            <a:prstDash val="solid"/>
            <a:round/>
            <a:headEnd type="none" w="med" len="med"/>
            <a:tailEnd type="none" w="med" len="med"/>
          </a:ln>
          <a:effectLst/>
        </p:spPr>
        <p:txBody>
          <a:bodyPr/>
          <a:lstStyle/>
          <a:p>
            <a:pPr algn="ctr"/>
            <a:endParaRPr lang="en-US"/>
          </a:p>
        </p:txBody>
      </p:sp>
      <p:sp>
        <p:nvSpPr>
          <p:cNvPr id="8" name="Trapezoid 7"/>
          <p:cNvSpPr/>
          <p:nvPr userDrawn="1"/>
        </p:nvSpPr>
        <p:spPr bwMode="auto">
          <a:xfrm rot="8100000">
            <a:off x="6333940" y="3788782"/>
            <a:ext cx="3571875" cy="642142"/>
          </a:xfrm>
          <a:custGeom>
            <a:avLst/>
            <a:gdLst>
              <a:gd name="connsiteX0" fmla="*/ 0 w 3571875"/>
              <a:gd name="connsiteY0" fmla="*/ 638175 h 638175"/>
              <a:gd name="connsiteX1" fmla="*/ 641398 w 3571875"/>
              <a:gd name="connsiteY1" fmla="*/ 0 h 638175"/>
              <a:gd name="connsiteX2" fmla="*/ 2930477 w 3571875"/>
              <a:gd name="connsiteY2" fmla="*/ 0 h 638175"/>
              <a:gd name="connsiteX3" fmla="*/ 3571875 w 3571875"/>
              <a:gd name="connsiteY3" fmla="*/ 638175 h 638175"/>
              <a:gd name="connsiteX4" fmla="*/ 0 w 3571875"/>
              <a:gd name="connsiteY4" fmla="*/ 638175 h 638175"/>
              <a:gd name="connsiteX0" fmla="*/ 0 w 3571875"/>
              <a:gd name="connsiteY0" fmla="*/ 646109 h 646109"/>
              <a:gd name="connsiteX1" fmla="*/ 641398 w 3571875"/>
              <a:gd name="connsiteY1" fmla="*/ 7934 h 646109"/>
              <a:gd name="connsiteX2" fmla="*/ 2938411 w 3571875"/>
              <a:gd name="connsiteY2" fmla="*/ 0 h 646109"/>
              <a:gd name="connsiteX3" fmla="*/ 3571875 w 3571875"/>
              <a:gd name="connsiteY3" fmla="*/ 646109 h 646109"/>
              <a:gd name="connsiteX4" fmla="*/ 0 w 3571875"/>
              <a:gd name="connsiteY4" fmla="*/ 646109 h 646109"/>
              <a:gd name="connsiteX0" fmla="*/ 0 w 3571875"/>
              <a:gd name="connsiteY0" fmla="*/ 642142 h 642142"/>
              <a:gd name="connsiteX1" fmla="*/ 641398 w 3571875"/>
              <a:gd name="connsiteY1" fmla="*/ 3967 h 642142"/>
              <a:gd name="connsiteX2" fmla="*/ 2934444 w 3571875"/>
              <a:gd name="connsiteY2" fmla="*/ 0 h 642142"/>
              <a:gd name="connsiteX3" fmla="*/ 3571875 w 3571875"/>
              <a:gd name="connsiteY3" fmla="*/ 642142 h 642142"/>
              <a:gd name="connsiteX4" fmla="*/ 0 w 3571875"/>
              <a:gd name="connsiteY4" fmla="*/ 642142 h 642142"/>
              <a:gd name="connsiteX0" fmla="*/ 0 w 3571875"/>
              <a:gd name="connsiteY0" fmla="*/ 642142 h 642142"/>
              <a:gd name="connsiteX1" fmla="*/ 641398 w 3571875"/>
              <a:gd name="connsiteY1" fmla="*/ 3967 h 642142"/>
              <a:gd name="connsiteX2" fmla="*/ 2934444 w 3571875"/>
              <a:gd name="connsiteY2" fmla="*/ 0 h 642142"/>
              <a:gd name="connsiteX3" fmla="*/ 3571875 w 3571875"/>
              <a:gd name="connsiteY3" fmla="*/ 642142 h 642142"/>
              <a:gd name="connsiteX4" fmla="*/ 0 w 3571875"/>
              <a:gd name="connsiteY4" fmla="*/ 642142 h 642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75" h="642142">
                <a:moveTo>
                  <a:pt x="0" y="642142"/>
                </a:moveTo>
                <a:lnTo>
                  <a:pt x="641398" y="3967"/>
                </a:lnTo>
                <a:lnTo>
                  <a:pt x="2934444" y="0"/>
                </a:lnTo>
                <a:lnTo>
                  <a:pt x="3571875" y="642142"/>
                </a:lnTo>
                <a:lnTo>
                  <a:pt x="0" y="642142"/>
                </a:lnTo>
                <a:close/>
              </a:path>
            </a:pathLst>
          </a:custGeom>
          <a:solidFill>
            <a:srgbClr val="D8CFC6"/>
          </a:solidFill>
          <a:ln w="9525" cap="flat" cmpd="sng" algn="ctr">
            <a:noFill/>
            <a:prstDash val="solid"/>
            <a:round/>
            <a:headEnd type="none" w="med" len="med"/>
            <a:tailEnd type="none" w="med" len="med"/>
          </a:ln>
          <a:effectLst/>
        </p:spPr>
        <p:txBody>
          <a:bodyPr/>
          <a:lstStyle/>
          <a:p>
            <a:pPr algn="ctr"/>
            <a:endParaRPr lang="en-US"/>
          </a:p>
        </p:txBody>
      </p:sp>
      <p:sp>
        <p:nvSpPr>
          <p:cNvPr id="557061" name="Rectangle 5"/>
          <p:cNvSpPr>
            <a:spLocks noGrp="1" noChangeArrowheads="1"/>
          </p:cNvSpPr>
          <p:nvPr>
            <p:ph type="ctrTitle"/>
          </p:nvPr>
        </p:nvSpPr>
        <p:spPr>
          <a:xfrm>
            <a:off x="461413" y="1201587"/>
            <a:ext cx="7082007" cy="3114198"/>
          </a:xfrm>
          <a:prstGeom prst="rect">
            <a:avLst/>
          </a:prstGeom>
        </p:spPr>
        <p:txBody>
          <a:bodyPr/>
          <a:lstStyle>
            <a:lvl1pPr algn="l">
              <a:lnSpc>
                <a:spcPts val="5780"/>
              </a:lnSpc>
              <a:spcBef>
                <a:spcPct val="30000"/>
              </a:spcBef>
              <a:spcAft>
                <a:spcPct val="30000"/>
              </a:spcAft>
              <a:defRPr sz="5400" spc="0">
                <a:solidFill>
                  <a:schemeClr val="accent1"/>
                </a:solidFill>
                <a:latin typeface="Arial"/>
                <a:cs typeface="Arial"/>
              </a:defRPr>
            </a:lvl1pPr>
          </a:lstStyle>
          <a:p>
            <a:r>
              <a:rPr lang="en-US" dirty="0"/>
              <a:t>Click to edit Master title style</a:t>
            </a:r>
            <a:endParaRPr lang="sv-SE" dirty="0"/>
          </a:p>
        </p:txBody>
      </p:sp>
      <p:sp>
        <p:nvSpPr>
          <p:cNvPr id="557062" name="Rectangle 6"/>
          <p:cNvSpPr>
            <a:spLocks noGrp="1" noChangeArrowheads="1"/>
          </p:cNvSpPr>
          <p:nvPr>
            <p:ph type="subTitle" idx="1"/>
          </p:nvPr>
        </p:nvSpPr>
        <p:spPr>
          <a:xfrm>
            <a:off x="461413" y="3602266"/>
            <a:ext cx="6400800" cy="342900"/>
          </a:xfrm>
        </p:spPr>
        <p:txBody>
          <a:bodyPr/>
          <a:lstStyle>
            <a:lvl1pPr marL="0" indent="0" algn="l">
              <a:spcBef>
                <a:spcPct val="30000"/>
              </a:spcBef>
              <a:spcAft>
                <a:spcPct val="30000"/>
              </a:spcAft>
              <a:buFontTx/>
              <a:buNone/>
              <a:defRPr sz="1600" b="1">
                <a:solidFill>
                  <a:srgbClr val="7B6E60"/>
                </a:solidFill>
                <a:latin typeface="Arial"/>
                <a:cs typeface="Arial"/>
              </a:defRPr>
            </a:lvl1pPr>
          </a:lstStyle>
          <a:p>
            <a:r>
              <a:rPr lang="en-US"/>
              <a:t>Click to edit Master subtitle style</a:t>
            </a:r>
            <a:endParaRPr lang="sv-SE"/>
          </a:p>
        </p:txBody>
      </p:sp>
      <p:sp>
        <p:nvSpPr>
          <p:cNvPr id="15" name="Date Placeholder 2"/>
          <p:cNvSpPr>
            <a:spLocks noGrp="1"/>
          </p:cNvSpPr>
          <p:nvPr>
            <p:ph type="dt" sz="quarter" idx="2"/>
          </p:nvPr>
        </p:nvSpPr>
        <p:spPr bwMode="auto">
          <a:xfrm>
            <a:off x="460375" y="853281"/>
            <a:ext cx="2133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b="1">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3221A50-190E-495B-951B-1C42C44EF0DB}" type="datetime4">
              <a:rPr lang="en-GB" smtClean="0">
                <a:solidFill>
                  <a:srgbClr val="000000"/>
                </a:solidFill>
              </a:rPr>
              <a:pPr eaLnBrk="1" hangingPunct="1"/>
              <a:t>7 December 2022</a:t>
            </a:fld>
            <a:endParaRPr lang="en-US" sz="800">
              <a:solidFill>
                <a:srgbClr val="000000"/>
              </a:solidFill>
            </a:endParaRPr>
          </a:p>
        </p:txBody>
      </p:sp>
      <p:pic>
        <p:nvPicPr>
          <p:cNvPr id="9" name="Picture 8">
            <a:extLst>
              <a:ext uri="{FF2B5EF4-FFF2-40B4-BE49-F238E27FC236}">
                <a16:creationId xmlns:a16="http://schemas.microsoft.com/office/drawing/2014/main" id="{9CA60BB5-2F39-4C55-9497-6EAF7004B3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8055" y="173314"/>
            <a:ext cx="1160954" cy="359122"/>
          </a:xfrm>
          <a:prstGeom prst="rect">
            <a:avLst/>
          </a:prstGeom>
        </p:spPr>
      </p:pic>
    </p:spTree>
    <p:extLst>
      <p:ext uri="{BB962C8B-B14F-4D97-AF65-F5344CB8AC3E}">
        <p14:creationId xmlns:p14="http://schemas.microsoft.com/office/powerpoint/2010/main" val="302490315"/>
      </p:ext>
    </p:extLst>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2698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Slide">
    <p:spTree>
      <p:nvGrpSpPr>
        <p:cNvPr id="1" name=""/>
        <p:cNvGrpSpPr/>
        <p:nvPr/>
      </p:nvGrpSpPr>
      <p:grpSpPr>
        <a:xfrm>
          <a:off x="0" y="0"/>
          <a:ext cx="0" cy="0"/>
          <a:chOff x="0" y="0"/>
          <a:chExt cx="0" cy="0"/>
        </a:xfrm>
      </p:grpSpPr>
      <p:sp>
        <p:nvSpPr>
          <p:cNvPr id="4" name="Right Triangle 13"/>
          <p:cNvSpPr>
            <a:spLocks noChangeArrowheads="1"/>
          </p:cNvSpPr>
          <p:nvPr/>
        </p:nvSpPr>
        <p:spPr bwMode="auto">
          <a:xfrm rot="16200000">
            <a:off x="5522913" y="1522413"/>
            <a:ext cx="3629025" cy="3629025"/>
          </a:xfrm>
          <a:prstGeom prst="rtTriangle">
            <a:avLst/>
          </a:prstGeom>
          <a:solidFill>
            <a:srgbClr val="D8CFC6"/>
          </a:solidFill>
          <a:ln w="9525">
            <a:noFill/>
            <a:round/>
            <a:headEnd/>
            <a:tailEnd/>
          </a:ln>
        </p:spPr>
        <p:txBody>
          <a:bodyPr/>
          <a:lstStyle/>
          <a:p>
            <a:pPr algn="ctr"/>
            <a:endParaRPr lang="en-US"/>
          </a:p>
        </p:txBody>
      </p:sp>
      <p:sp>
        <p:nvSpPr>
          <p:cNvPr id="5" name="Snip Single Corner Rectangle 7"/>
          <p:cNvSpPr>
            <a:spLocks/>
          </p:cNvSpPr>
          <p:nvPr/>
        </p:nvSpPr>
        <p:spPr bwMode="auto">
          <a:xfrm rot="18900000" flipH="1">
            <a:off x="559594" y="-1286669"/>
            <a:ext cx="3117850" cy="4008438"/>
          </a:xfrm>
          <a:custGeom>
            <a:avLst/>
            <a:gdLst>
              <a:gd name="T0" fmla="*/ 2549141 w 3117017"/>
              <a:gd name="T1" fmla="*/ 0 h 4008478"/>
              <a:gd name="T2" fmla="*/ 0 w 3117017"/>
              <a:gd name="T3" fmla="*/ 2548435 h 4008478"/>
              <a:gd name="T4" fmla="*/ 0 w 3117017"/>
              <a:gd name="T5" fmla="*/ 4008438 h 4008478"/>
              <a:gd name="T6" fmla="*/ 3117850 w 3117017"/>
              <a:gd name="T7" fmla="*/ 4008438 h 4008478"/>
              <a:gd name="T8" fmla="*/ 3117850 w 3117017"/>
              <a:gd name="T9" fmla="*/ 568551 h 4008478"/>
              <a:gd name="T10" fmla="*/ 2549141 w 3117017"/>
              <a:gd name="T11" fmla="*/ 0 h 40084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17017" h="4008478">
                <a:moveTo>
                  <a:pt x="2548460" y="0"/>
                </a:moveTo>
                <a:lnTo>
                  <a:pt x="0" y="2548460"/>
                </a:lnTo>
                <a:lnTo>
                  <a:pt x="0" y="4008478"/>
                </a:lnTo>
                <a:lnTo>
                  <a:pt x="3117017" y="4008478"/>
                </a:lnTo>
                <a:lnTo>
                  <a:pt x="3117017" y="568557"/>
                </a:lnTo>
                <a:lnTo>
                  <a:pt x="2548460" y="0"/>
                </a:lnTo>
                <a:close/>
              </a:path>
            </a:pathLst>
          </a:custGeom>
          <a:gradFill rotWithShape="1">
            <a:gsLst>
              <a:gs pos="0">
                <a:srgbClr val="FFCC33"/>
              </a:gs>
              <a:gs pos="39999">
                <a:srgbClr val="FFCC33"/>
              </a:gs>
              <a:gs pos="100000">
                <a:srgbClr val="E3B93F"/>
              </a:gs>
            </a:gsLst>
            <a:lin ang="5220000"/>
          </a:gradFill>
          <a:ln w="9525" cap="flat" cmpd="sng">
            <a:noFill/>
            <a:prstDash val="solid"/>
            <a:round/>
            <a:headEnd type="none" w="med" len="med"/>
            <a:tailEnd type="none" w="med" len="med"/>
          </a:ln>
        </p:spPr>
        <p:txBody>
          <a:bodyPr/>
          <a:lstStyle/>
          <a:p>
            <a:endParaRPr lang="en-GB"/>
          </a:p>
        </p:txBody>
      </p:sp>
      <p:sp>
        <p:nvSpPr>
          <p:cNvPr id="6" name="Right Triangle 15"/>
          <p:cNvSpPr>
            <a:spLocks noChangeArrowheads="1"/>
          </p:cNvSpPr>
          <p:nvPr/>
        </p:nvSpPr>
        <p:spPr bwMode="auto">
          <a:xfrm rot="16200000">
            <a:off x="515938" y="1030288"/>
            <a:ext cx="4121150" cy="4121150"/>
          </a:xfrm>
          <a:prstGeom prst="rtTriangle">
            <a:avLst/>
          </a:prstGeom>
          <a:solidFill>
            <a:srgbClr val="FFCC33"/>
          </a:solidFill>
          <a:ln w="9525">
            <a:noFill/>
            <a:round/>
            <a:headEnd/>
            <a:tailEnd/>
          </a:ln>
        </p:spPr>
        <p:txBody>
          <a:bodyPr/>
          <a:lstStyle/>
          <a:p>
            <a:pPr algn="ctr"/>
            <a:endParaRPr lang="en-US"/>
          </a:p>
        </p:txBody>
      </p:sp>
      <p:sp>
        <p:nvSpPr>
          <p:cNvPr id="11" name="Rectangle 6"/>
          <p:cNvSpPr>
            <a:spLocks noGrp="1" noChangeArrowheads="1"/>
          </p:cNvSpPr>
          <p:nvPr>
            <p:ph type="subTitle" idx="1"/>
          </p:nvPr>
        </p:nvSpPr>
        <p:spPr>
          <a:xfrm>
            <a:off x="4755939" y="1069120"/>
            <a:ext cx="2942215" cy="1998318"/>
          </a:xfrm>
        </p:spPr>
        <p:txBody>
          <a:bodyPr/>
          <a:lstStyle>
            <a:lvl1pPr marL="0" indent="0" algn="l">
              <a:spcBef>
                <a:spcPct val="30000"/>
              </a:spcBef>
              <a:spcAft>
                <a:spcPct val="30000"/>
              </a:spcAft>
              <a:buFontTx/>
              <a:buNone/>
              <a:defRPr sz="1800" b="1">
                <a:latin typeface="Arial"/>
                <a:cs typeface="Arial"/>
              </a:defRPr>
            </a:lvl1pPr>
          </a:lstStyle>
          <a:p>
            <a:r>
              <a:rPr lang="en-US"/>
              <a:t>Click to edit Master subtitle style</a:t>
            </a:r>
            <a:endParaRPr lang="sv-SE"/>
          </a:p>
        </p:txBody>
      </p:sp>
      <p:sp>
        <p:nvSpPr>
          <p:cNvPr id="8" name="Right Triangle 13"/>
          <p:cNvSpPr>
            <a:spLocks noChangeArrowheads="1"/>
          </p:cNvSpPr>
          <p:nvPr/>
        </p:nvSpPr>
        <p:spPr bwMode="auto">
          <a:xfrm rot="16200000">
            <a:off x="5522913" y="1522413"/>
            <a:ext cx="3629025" cy="3629025"/>
          </a:xfrm>
          <a:prstGeom prst="rtTriangle">
            <a:avLst/>
          </a:prstGeom>
          <a:solidFill>
            <a:srgbClr val="D8CFC6"/>
          </a:solidFill>
          <a:ln w="9525">
            <a:noFill/>
            <a:round/>
            <a:headEnd/>
            <a:tailEnd/>
          </a:ln>
        </p:spPr>
        <p:txBody>
          <a:bodyPr/>
          <a:lstStyle/>
          <a:p>
            <a:pPr algn="ctr"/>
            <a:endParaRPr lang="en-US"/>
          </a:p>
        </p:txBody>
      </p:sp>
      <p:sp>
        <p:nvSpPr>
          <p:cNvPr id="9" name="Snip Single Corner Rectangle 7"/>
          <p:cNvSpPr>
            <a:spLocks/>
          </p:cNvSpPr>
          <p:nvPr/>
        </p:nvSpPr>
        <p:spPr bwMode="auto">
          <a:xfrm rot="18900000" flipH="1">
            <a:off x="559594" y="-1286669"/>
            <a:ext cx="3117850" cy="4008438"/>
          </a:xfrm>
          <a:custGeom>
            <a:avLst/>
            <a:gdLst>
              <a:gd name="T0" fmla="*/ 2549141 w 3117017"/>
              <a:gd name="T1" fmla="*/ 0 h 4008478"/>
              <a:gd name="T2" fmla="*/ 0 w 3117017"/>
              <a:gd name="T3" fmla="*/ 2548435 h 4008478"/>
              <a:gd name="T4" fmla="*/ 0 w 3117017"/>
              <a:gd name="T5" fmla="*/ 4008438 h 4008478"/>
              <a:gd name="T6" fmla="*/ 3117850 w 3117017"/>
              <a:gd name="T7" fmla="*/ 4008438 h 4008478"/>
              <a:gd name="T8" fmla="*/ 3117850 w 3117017"/>
              <a:gd name="T9" fmla="*/ 568551 h 4008478"/>
              <a:gd name="T10" fmla="*/ 2549141 w 3117017"/>
              <a:gd name="T11" fmla="*/ 0 h 40084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17017" h="4008478">
                <a:moveTo>
                  <a:pt x="2548460" y="0"/>
                </a:moveTo>
                <a:lnTo>
                  <a:pt x="0" y="2548460"/>
                </a:lnTo>
                <a:lnTo>
                  <a:pt x="0" y="4008478"/>
                </a:lnTo>
                <a:lnTo>
                  <a:pt x="3117017" y="4008478"/>
                </a:lnTo>
                <a:lnTo>
                  <a:pt x="3117017" y="568557"/>
                </a:lnTo>
                <a:lnTo>
                  <a:pt x="2548460" y="0"/>
                </a:lnTo>
                <a:close/>
              </a:path>
            </a:pathLst>
          </a:custGeom>
          <a:gradFill rotWithShape="1">
            <a:gsLst>
              <a:gs pos="0">
                <a:srgbClr val="FFCC33"/>
              </a:gs>
              <a:gs pos="39999">
                <a:srgbClr val="FFCC33"/>
              </a:gs>
              <a:gs pos="100000">
                <a:srgbClr val="E3B93F"/>
              </a:gs>
            </a:gsLst>
            <a:lin ang="5220000"/>
          </a:gradFill>
          <a:ln w="9525" cap="flat" cmpd="sng">
            <a:noFill/>
            <a:prstDash val="solid"/>
            <a:round/>
            <a:headEnd type="none" w="med" len="med"/>
            <a:tailEnd type="none" w="med" len="med"/>
          </a:ln>
        </p:spPr>
        <p:txBody>
          <a:bodyPr/>
          <a:lstStyle/>
          <a:p>
            <a:endParaRPr lang="en-GB"/>
          </a:p>
        </p:txBody>
      </p:sp>
      <p:sp>
        <p:nvSpPr>
          <p:cNvPr id="10" name="Right Triangle 15"/>
          <p:cNvSpPr>
            <a:spLocks noChangeArrowheads="1"/>
          </p:cNvSpPr>
          <p:nvPr/>
        </p:nvSpPr>
        <p:spPr bwMode="auto">
          <a:xfrm rot="16200000">
            <a:off x="515938" y="1030288"/>
            <a:ext cx="4121150" cy="4121150"/>
          </a:xfrm>
          <a:prstGeom prst="rtTriangle">
            <a:avLst/>
          </a:prstGeom>
          <a:solidFill>
            <a:srgbClr val="FFCC33"/>
          </a:solidFill>
          <a:ln w="9525">
            <a:noFill/>
            <a:round/>
            <a:headEnd/>
            <a:tailEnd/>
          </a:ln>
        </p:spPr>
        <p:txBody>
          <a:bodyPr/>
          <a:lstStyle/>
          <a:p>
            <a:pPr algn="ctr"/>
            <a:endParaRPr lang="en-US"/>
          </a:p>
        </p:txBody>
      </p:sp>
      <p:sp>
        <p:nvSpPr>
          <p:cNvPr id="13" name="Right Triangle 13"/>
          <p:cNvSpPr>
            <a:spLocks noChangeArrowheads="1"/>
          </p:cNvSpPr>
          <p:nvPr userDrawn="1"/>
        </p:nvSpPr>
        <p:spPr bwMode="auto">
          <a:xfrm rot="16200000">
            <a:off x="5522913" y="1522413"/>
            <a:ext cx="3629025" cy="3629025"/>
          </a:xfrm>
          <a:prstGeom prst="rtTriangle">
            <a:avLst/>
          </a:prstGeom>
          <a:solidFill>
            <a:srgbClr val="D8CFC6"/>
          </a:solidFill>
          <a:ln w="9525">
            <a:noFill/>
            <a:round/>
            <a:headEnd/>
            <a:tailEnd/>
          </a:ln>
        </p:spPr>
        <p:txBody>
          <a:bodyPr/>
          <a:lstStyle/>
          <a:p>
            <a:pPr algn="ctr"/>
            <a:endParaRPr lang="en-US"/>
          </a:p>
        </p:txBody>
      </p:sp>
      <p:sp>
        <p:nvSpPr>
          <p:cNvPr id="14" name="Snip Single Corner Rectangle 7"/>
          <p:cNvSpPr>
            <a:spLocks/>
          </p:cNvSpPr>
          <p:nvPr userDrawn="1"/>
        </p:nvSpPr>
        <p:spPr bwMode="auto">
          <a:xfrm rot="18900000" flipH="1">
            <a:off x="559594" y="-1286669"/>
            <a:ext cx="3117850" cy="4008438"/>
          </a:xfrm>
          <a:custGeom>
            <a:avLst/>
            <a:gdLst>
              <a:gd name="T0" fmla="*/ 2549141 w 3117017"/>
              <a:gd name="T1" fmla="*/ 0 h 4008478"/>
              <a:gd name="T2" fmla="*/ 0 w 3117017"/>
              <a:gd name="T3" fmla="*/ 2548435 h 4008478"/>
              <a:gd name="T4" fmla="*/ 0 w 3117017"/>
              <a:gd name="T5" fmla="*/ 4008438 h 4008478"/>
              <a:gd name="T6" fmla="*/ 3117850 w 3117017"/>
              <a:gd name="T7" fmla="*/ 4008438 h 4008478"/>
              <a:gd name="T8" fmla="*/ 3117850 w 3117017"/>
              <a:gd name="T9" fmla="*/ 568551 h 4008478"/>
              <a:gd name="T10" fmla="*/ 2549141 w 3117017"/>
              <a:gd name="T11" fmla="*/ 0 h 40084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17017" h="4008478">
                <a:moveTo>
                  <a:pt x="2548460" y="0"/>
                </a:moveTo>
                <a:lnTo>
                  <a:pt x="0" y="2548460"/>
                </a:lnTo>
                <a:lnTo>
                  <a:pt x="0" y="4008478"/>
                </a:lnTo>
                <a:lnTo>
                  <a:pt x="3117017" y="4008478"/>
                </a:lnTo>
                <a:lnTo>
                  <a:pt x="3117017" y="568557"/>
                </a:lnTo>
                <a:lnTo>
                  <a:pt x="2548460" y="0"/>
                </a:lnTo>
                <a:close/>
              </a:path>
            </a:pathLst>
          </a:custGeom>
          <a:gradFill>
            <a:gsLst>
              <a:gs pos="0">
                <a:schemeClr val="accent1">
                  <a:lumMod val="5000"/>
                  <a:lumOff val="95000"/>
                </a:schemeClr>
              </a:gs>
              <a:gs pos="100000">
                <a:schemeClr val="accent1"/>
              </a:gs>
              <a:gs pos="10000">
                <a:schemeClr val="accent1">
                  <a:lumMod val="45000"/>
                  <a:lumOff val="55000"/>
                </a:schemeClr>
              </a:gs>
              <a:gs pos="1000">
                <a:schemeClr val="accent1">
                  <a:lumMod val="30000"/>
                  <a:lumOff val="70000"/>
                </a:schemeClr>
              </a:gs>
            </a:gsLst>
            <a:lin ang="5400000" scaled="1"/>
          </a:gradFill>
          <a:ln w="9525" cap="flat" cmpd="sng">
            <a:noFill/>
            <a:prstDash val="solid"/>
            <a:round/>
            <a:headEnd type="none" w="med" len="med"/>
            <a:tailEnd type="none" w="med" len="med"/>
          </a:ln>
        </p:spPr>
        <p:txBody>
          <a:bodyPr/>
          <a:lstStyle/>
          <a:p>
            <a:endParaRPr lang="en-GB"/>
          </a:p>
        </p:txBody>
      </p:sp>
      <p:sp>
        <p:nvSpPr>
          <p:cNvPr id="15" name="Right Triangle 15"/>
          <p:cNvSpPr>
            <a:spLocks noChangeArrowheads="1"/>
          </p:cNvSpPr>
          <p:nvPr userDrawn="1"/>
        </p:nvSpPr>
        <p:spPr bwMode="auto">
          <a:xfrm rot="16200000">
            <a:off x="515938" y="1030288"/>
            <a:ext cx="4121150" cy="4121150"/>
          </a:xfrm>
          <a:prstGeom prst="rtTriangle">
            <a:avLst/>
          </a:prstGeom>
          <a:solidFill>
            <a:schemeClr val="accent1"/>
          </a:solidFill>
          <a:ln w="9525">
            <a:noFill/>
            <a:round/>
            <a:headEnd/>
            <a:tailEnd/>
          </a:ln>
        </p:spPr>
        <p:txBody>
          <a:bodyPr/>
          <a:lstStyle/>
          <a:p>
            <a:pPr algn="ctr"/>
            <a:endParaRPr lang="en-US"/>
          </a:p>
        </p:txBody>
      </p:sp>
      <p:pic>
        <p:nvPicPr>
          <p:cNvPr id="18" name="Picture 17">
            <a:extLst>
              <a:ext uri="{FF2B5EF4-FFF2-40B4-BE49-F238E27FC236}">
                <a16:creationId xmlns:a16="http://schemas.microsoft.com/office/drawing/2014/main" id="{4C4D4D93-08FF-404B-8ED6-F4B1E268B4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8055" y="173314"/>
            <a:ext cx="1160954" cy="359122"/>
          </a:xfrm>
          <a:prstGeom prst="rect">
            <a:avLst/>
          </a:prstGeom>
        </p:spPr>
      </p:pic>
    </p:spTree>
    <p:extLst>
      <p:ext uri="{BB962C8B-B14F-4D97-AF65-F5344CB8AC3E}">
        <p14:creationId xmlns:p14="http://schemas.microsoft.com/office/powerpoint/2010/main" val="1348944723"/>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with image to the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2300" y="985838"/>
            <a:ext cx="4989360" cy="3371850"/>
          </a:xfrm>
        </p:spPr>
        <p:txBody>
          <a:bodyPr>
            <a:normAutofit/>
          </a:bodyPr>
          <a:lstStyle>
            <a:lvl1pPr marL="269875" indent="-269875">
              <a:buClrTx/>
              <a:buFont typeface="Arial" panose="020B0604020202020204" pitchFamily="34" charset="0"/>
              <a:buChar char="&gt;"/>
              <a:defRPr sz="1800" baseline="0">
                <a:latin typeface="Arial"/>
                <a:cs typeface="Arial"/>
              </a:defRPr>
            </a:lvl1pPr>
            <a:lvl2pPr>
              <a:buClrTx/>
              <a:defRPr sz="1600" baseline="0">
                <a:latin typeface="Arial"/>
                <a:cs typeface="Arial"/>
              </a:defRPr>
            </a:lvl2pPr>
            <a:lvl3pPr>
              <a:buClrTx/>
              <a:defRPr sz="1600" baseline="0">
                <a:latin typeface="Arial"/>
                <a:cs typeface="Arial"/>
              </a:defRPr>
            </a:lvl3pPr>
            <a:lvl4pPr>
              <a:buClrTx/>
              <a:defRPr sz="1400" baseline="0">
                <a:latin typeface="Arial"/>
                <a:cs typeface="Arial"/>
              </a:defRPr>
            </a:lvl4pPr>
            <a:lvl5pPr>
              <a:buClrTx/>
              <a:defRPr sz="1400" baseline="0">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98771" y="166976"/>
            <a:ext cx="8276656" cy="364331"/>
          </a:xfrm>
          <a:prstGeom prst="rect">
            <a:avLst/>
          </a:prstGeom>
        </p:spPr>
        <p:txBody>
          <a:bodyPr/>
          <a:lstStyle>
            <a:lvl1pPr>
              <a:defRPr sz="2000">
                <a:latin typeface="Arial"/>
                <a:cs typeface="Arial"/>
              </a:defRPr>
            </a:lvl1pPr>
          </a:lstStyle>
          <a:p>
            <a:r>
              <a:rPr lang="en-US"/>
              <a:t>Click to edit Master title style</a:t>
            </a:r>
          </a:p>
        </p:txBody>
      </p:sp>
    </p:spTree>
    <p:extLst>
      <p:ext uri="{BB962C8B-B14F-4D97-AF65-F5344CB8AC3E}">
        <p14:creationId xmlns:p14="http://schemas.microsoft.com/office/powerpoint/2010/main" val="3734925772"/>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only">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buClrTx/>
              <a:defRPr sz="1800" baseline="0"/>
            </a:lvl1pPr>
            <a:lvl2pPr>
              <a:buClrTx/>
              <a:defRPr sz="1600" baseline="0"/>
            </a:lvl2pPr>
            <a:lvl3pPr>
              <a:buClrTx/>
              <a:defRPr sz="1600" baseline="0"/>
            </a:lvl3pPr>
            <a:lvl4pPr>
              <a:buClrTx/>
              <a:defRPr sz="1400" baseline="0"/>
            </a:lvl4pPr>
            <a:lvl5pPr>
              <a:buClrTx/>
              <a:defRPr sz="1400" baseline="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424941" y="178414"/>
            <a:ext cx="8276656" cy="364331"/>
          </a:xfrm>
          <a:prstGeom prst="rect">
            <a:avLst/>
          </a:prstGeom>
        </p:spPr>
        <p:txBody>
          <a:bodyPr/>
          <a:lstStyle>
            <a:lvl1pPr>
              <a:defRPr sz="2000">
                <a:latin typeface="Arial"/>
                <a:cs typeface="Arial"/>
              </a:defRPr>
            </a:lvl1pPr>
          </a:lstStyle>
          <a:p>
            <a:r>
              <a:rPr lang="en-US" dirty="0"/>
              <a:t>Click to edit Master title style</a:t>
            </a:r>
          </a:p>
        </p:txBody>
      </p:sp>
    </p:spTree>
    <p:extLst>
      <p:ext uri="{BB962C8B-B14F-4D97-AF65-F5344CB8AC3E}">
        <p14:creationId xmlns:p14="http://schemas.microsoft.com/office/powerpoint/2010/main" val="160807802"/>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Title 1"/>
          <p:cNvSpPr>
            <a:spLocks noGrp="1"/>
          </p:cNvSpPr>
          <p:nvPr>
            <p:ph type="title"/>
          </p:nvPr>
        </p:nvSpPr>
        <p:spPr>
          <a:xfrm>
            <a:off x="500348" y="184993"/>
            <a:ext cx="8276656" cy="364331"/>
          </a:xfrm>
          <a:prstGeom prst="rect">
            <a:avLst/>
          </a:prstGeom>
        </p:spPr>
        <p:txBody>
          <a:bodyPr/>
          <a:lstStyle>
            <a:lvl1pPr>
              <a:defRPr sz="2000">
                <a:latin typeface="Arial"/>
                <a:cs typeface="Arial"/>
              </a:defRPr>
            </a:lvl1pPr>
          </a:lstStyle>
          <a:p>
            <a:r>
              <a:rPr lang="en-US"/>
              <a:t>Click to edit Master title style</a:t>
            </a:r>
          </a:p>
        </p:txBody>
      </p:sp>
      <p:sp>
        <p:nvSpPr>
          <p:cNvPr id="3" name="Content Placeholder 2"/>
          <p:cNvSpPr>
            <a:spLocks noGrp="1"/>
          </p:cNvSpPr>
          <p:nvPr>
            <p:ph sz="half" idx="1"/>
          </p:nvPr>
        </p:nvSpPr>
        <p:spPr>
          <a:xfrm>
            <a:off x="622301" y="985838"/>
            <a:ext cx="3863975" cy="3371850"/>
          </a:xfrm>
        </p:spPr>
        <p:txBody>
          <a:bodyPr>
            <a:normAutofit/>
          </a:bodyPr>
          <a:lstStyle>
            <a:lvl1pPr>
              <a:buClrTx/>
              <a:defRPr sz="1600"/>
            </a:lvl1pPr>
            <a:lvl2pPr>
              <a:buClrTx/>
              <a:defRPr sz="1400"/>
            </a:lvl2pPr>
            <a:lvl3pPr>
              <a:buClrTx/>
              <a:defRPr sz="1400"/>
            </a:lvl3pPr>
            <a:lvl4pPr>
              <a:buClrTx/>
              <a:defRPr sz="1200"/>
            </a:lvl4pPr>
            <a:lvl5pPr>
              <a:buClrTx/>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8676" y="985838"/>
            <a:ext cx="3865563" cy="3371850"/>
          </a:xfrm>
        </p:spPr>
        <p:txBody>
          <a:bodyPr>
            <a:normAutofit/>
          </a:bodyPr>
          <a:lstStyle>
            <a:lvl1pPr>
              <a:defRPr sz="1600"/>
            </a:lvl1pPr>
            <a:lvl2pPr>
              <a:defRPr sz="14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8332389"/>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5500" y="982234"/>
            <a:ext cx="3938563" cy="47982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5500" y="1462055"/>
            <a:ext cx="3938563" cy="2963466"/>
          </a:xfrm>
        </p:spPr>
        <p:txBody>
          <a:bodyPr>
            <a:normAutofit/>
          </a:bodyPr>
          <a:lstStyle>
            <a:lvl1pPr>
              <a:buClrTx/>
              <a:defRPr sz="1600"/>
            </a:lvl1pPr>
            <a:lvl2pPr>
              <a:buClrTx/>
              <a:defRPr sz="1400"/>
            </a:lvl2pPr>
            <a:lvl3pPr>
              <a:buClrTx/>
              <a:defRPr sz="1400"/>
            </a:lvl3pPr>
            <a:lvl4pPr>
              <a:buClrTx/>
              <a:defRPr sz="1200"/>
            </a:lvl4pPr>
            <a:lvl5pPr>
              <a:buClrTx/>
              <a:defRPr sz="12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982234"/>
            <a:ext cx="4041775" cy="47982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462055"/>
            <a:ext cx="4041775" cy="2963466"/>
          </a:xfrm>
        </p:spPr>
        <p:txBody>
          <a:bodyPr>
            <a:normAutofit/>
          </a:bodyPr>
          <a:lstStyle>
            <a:lvl1pPr>
              <a:defRPr sz="1600"/>
            </a:lvl1pPr>
            <a:lvl2pPr>
              <a:defRPr sz="14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25735" y="165256"/>
            <a:ext cx="8276656" cy="364331"/>
          </a:xfrm>
          <a:prstGeom prst="rect">
            <a:avLst/>
          </a:prstGeom>
        </p:spPr>
        <p:txBody>
          <a:bodyPr/>
          <a:lstStyle>
            <a:lvl1pPr>
              <a:defRPr sz="2000">
                <a:latin typeface="Arial"/>
                <a:cs typeface="Arial"/>
              </a:defRPr>
            </a:lvl1pPr>
          </a:lstStyle>
          <a:p>
            <a:r>
              <a:rPr lang="en-US"/>
              <a:t>Click to edit Master title style</a:t>
            </a:r>
          </a:p>
        </p:txBody>
      </p:sp>
    </p:spTree>
    <p:extLst>
      <p:ext uri="{BB962C8B-B14F-4D97-AF65-F5344CB8AC3E}">
        <p14:creationId xmlns:p14="http://schemas.microsoft.com/office/powerpoint/2010/main" val="4262482568"/>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509717" y="158678"/>
            <a:ext cx="8276656" cy="364331"/>
          </a:xfrm>
          <a:prstGeom prst="rect">
            <a:avLst/>
          </a:prstGeom>
        </p:spPr>
        <p:txBody>
          <a:bodyPr/>
          <a:lstStyle>
            <a:lvl1pPr>
              <a:defRPr sz="2000">
                <a:latin typeface="Arial"/>
                <a:cs typeface="Arial"/>
              </a:defRPr>
            </a:lvl1pPr>
          </a:lstStyle>
          <a:p>
            <a:r>
              <a:rPr lang="en-US"/>
              <a:t>Click to edit Master title style</a:t>
            </a:r>
          </a:p>
        </p:txBody>
      </p:sp>
    </p:spTree>
    <p:extLst>
      <p:ext uri="{BB962C8B-B14F-4D97-AF65-F5344CB8AC3E}">
        <p14:creationId xmlns:p14="http://schemas.microsoft.com/office/powerpoint/2010/main" val="4250389878"/>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9"/>
          <p:cNvSpPr>
            <a:spLocks noChangeArrowheads="1"/>
          </p:cNvSpPr>
          <p:nvPr userDrawn="1"/>
        </p:nvSpPr>
        <p:spPr bwMode="auto">
          <a:xfrm>
            <a:off x="400050" y="638175"/>
            <a:ext cx="8456613" cy="254000"/>
          </a:xfrm>
          <a:prstGeom prst="rect">
            <a:avLst/>
          </a:prstGeom>
          <a:solidFill>
            <a:schemeClr val="bg1"/>
          </a:solidFill>
          <a:ln w="9525">
            <a:noFill/>
            <a:round/>
            <a:headEnd/>
            <a:tailEnd/>
          </a:ln>
        </p:spPr>
        <p:txBody>
          <a:bodyPr/>
          <a:lstStyle/>
          <a:p>
            <a:pPr algn="ctr"/>
            <a:endParaRPr lang="en-US"/>
          </a:p>
        </p:txBody>
      </p:sp>
      <p:grpSp>
        <p:nvGrpSpPr>
          <p:cNvPr id="5" name="Group 9"/>
          <p:cNvGrpSpPr>
            <a:grpSpLocks/>
          </p:cNvGrpSpPr>
          <p:nvPr userDrawn="1"/>
        </p:nvGrpSpPr>
        <p:grpSpPr bwMode="auto">
          <a:xfrm>
            <a:off x="-558800" y="7938"/>
            <a:ext cx="2706688" cy="1019175"/>
            <a:chOff x="-558285" y="0"/>
            <a:chExt cx="2706362" cy="1018651"/>
          </a:xfrm>
        </p:grpSpPr>
        <p:sp>
          <p:nvSpPr>
            <p:cNvPr id="6" name="Rectangle 10"/>
            <p:cNvSpPr>
              <a:spLocks noChangeArrowheads="1"/>
            </p:cNvSpPr>
            <p:nvPr/>
          </p:nvSpPr>
          <p:spPr bwMode="auto">
            <a:xfrm>
              <a:off x="160867" y="0"/>
              <a:ext cx="1905000" cy="21166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p>
          </p:txBody>
        </p:sp>
        <p:sp>
          <p:nvSpPr>
            <p:cNvPr id="7" name="Trapezoid 6"/>
            <p:cNvSpPr/>
            <p:nvPr/>
          </p:nvSpPr>
          <p:spPr bwMode="auto">
            <a:xfrm rot="18900000">
              <a:off x="-415427" y="204682"/>
              <a:ext cx="1723816" cy="466485"/>
            </a:xfrm>
            <a:prstGeom prst="trapezoid">
              <a:avLst>
                <a:gd name="adj" fmla="val 100505"/>
              </a:avLst>
            </a:prstGeom>
            <a:solidFill>
              <a:srgbClr val="D8CFC6"/>
            </a:solidFill>
            <a:ln w="9525" cap="flat" cmpd="sng" algn="ctr">
              <a:noFill/>
              <a:prstDash val="solid"/>
              <a:round/>
              <a:headEnd type="none" w="med" len="med"/>
              <a:tailEnd type="none" w="med" len="med"/>
            </a:ln>
            <a:effectLst/>
          </p:spPr>
          <p:txBody>
            <a:bodyPr/>
            <a:lstStyle/>
            <a:p>
              <a:pPr algn="ctr"/>
              <a:endParaRPr lang="en-US"/>
            </a:p>
          </p:txBody>
        </p:sp>
        <p:sp>
          <p:nvSpPr>
            <p:cNvPr id="8" name="Trapezoid 7"/>
            <p:cNvSpPr/>
            <p:nvPr userDrawn="1"/>
          </p:nvSpPr>
          <p:spPr bwMode="auto">
            <a:xfrm rot="18900000">
              <a:off x="-558285" y="552166"/>
              <a:ext cx="2706362" cy="466485"/>
            </a:xfrm>
            <a:prstGeom prst="trapezoid">
              <a:avLst>
                <a:gd name="adj" fmla="val 100505"/>
              </a:avLst>
            </a:prstGeom>
            <a:solidFill>
              <a:schemeClr val="accent1"/>
            </a:solidFill>
            <a:ln w="9525" cap="flat" cmpd="sng" algn="ctr">
              <a:noFill/>
              <a:prstDash val="solid"/>
              <a:round/>
              <a:headEnd type="none" w="med" len="med"/>
              <a:tailEnd type="none" w="med" len="med"/>
            </a:ln>
            <a:effectLst/>
          </p:spPr>
          <p:txBody>
            <a:bodyPr/>
            <a:lstStyle/>
            <a:p>
              <a:pPr algn="ctr"/>
              <a:endParaRPr lang="en-US"/>
            </a:p>
          </p:txBody>
        </p:sp>
      </p:grpSp>
    </p:spTree>
    <p:extLst>
      <p:ext uri="{BB962C8B-B14F-4D97-AF65-F5344CB8AC3E}">
        <p14:creationId xmlns:p14="http://schemas.microsoft.com/office/powerpoint/2010/main" val="1095775911"/>
      </p:ext>
    </p:extLst>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6688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body" idx="1"/>
          </p:nvPr>
        </p:nvSpPr>
        <p:spPr bwMode="auto">
          <a:xfrm>
            <a:off x="622300" y="985838"/>
            <a:ext cx="7881938"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Line 5"/>
          <p:cNvSpPr>
            <a:spLocks noChangeShapeType="1"/>
          </p:cNvSpPr>
          <p:nvPr/>
        </p:nvSpPr>
        <p:spPr bwMode="auto">
          <a:xfrm>
            <a:off x="466725" y="4633011"/>
            <a:ext cx="8229600" cy="0"/>
          </a:xfrm>
          <a:prstGeom prst="line">
            <a:avLst/>
          </a:prstGeom>
          <a:noFill/>
          <a:ln w="9525">
            <a:solidFill>
              <a:srgbClr val="7B6E60"/>
            </a:solidFill>
            <a:round/>
            <a:headEnd/>
            <a:tailEnd/>
          </a:ln>
        </p:spPr>
        <p:txBody>
          <a:bodyPr/>
          <a:lstStyle/>
          <a:p>
            <a:pPr>
              <a:defRPr/>
            </a:pPr>
            <a:endParaRPr lang="en-GB"/>
          </a:p>
        </p:txBody>
      </p:sp>
      <p:sp>
        <p:nvSpPr>
          <p:cNvPr id="1034" name="Parallelogram 6"/>
          <p:cNvSpPr>
            <a:spLocks noChangeArrowheads="1"/>
          </p:cNvSpPr>
          <p:nvPr/>
        </p:nvSpPr>
        <p:spPr bwMode="auto">
          <a:xfrm>
            <a:off x="1133475" y="0"/>
            <a:ext cx="815975" cy="142875"/>
          </a:xfrm>
          <a:prstGeom prst="parallelogram">
            <a:avLst>
              <a:gd name="adj" fmla="val 98332"/>
            </a:avLst>
          </a:prstGeom>
          <a:solidFill>
            <a:srgbClr val="FFCC33"/>
          </a:solidFill>
          <a:ln w="9525">
            <a:noFill/>
            <a:round/>
            <a:headEnd/>
            <a:tailEnd/>
          </a:ln>
        </p:spPr>
        <p:txBody>
          <a:bodyPr/>
          <a:lstStyle/>
          <a:p>
            <a:pPr algn="ctr"/>
            <a:endParaRPr lang="en-US"/>
          </a:p>
        </p:txBody>
      </p:sp>
      <p:sp>
        <p:nvSpPr>
          <p:cNvPr id="1035" name="Parallelogram 12"/>
          <p:cNvSpPr>
            <a:spLocks noChangeArrowheads="1"/>
          </p:cNvSpPr>
          <p:nvPr/>
        </p:nvSpPr>
        <p:spPr bwMode="auto">
          <a:xfrm>
            <a:off x="422275" y="0"/>
            <a:ext cx="815975" cy="142875"/>
          </a:xfrm>
          <a:prstGeom prst="parallelogram">
            <a:avLst>
              <a:gd name="adj" fmla="val 98332"/>
            </a:avLst>
          </a:prstGeom>
          <a:solidFill>
            <a:srgbClr val="D8CFC6"/>
          </a:solidFill>
          <a:ln w="9525">
            <a:noFill/>
            <a:round/>
            <a:headEnd/>
            <a:tailEnd/>
          </a:ln>
        </p:spPr>
        <p:txBody>
          <a:bodyPr/>
          <a:lstStyle/>
          <a:p>
            <a:pPr algn="ctr"/>
            <a:endParaRPr lang="en-US"/>
          </a:p>
        </p:txBody>
      </p:sp>
      <p:sp>
        <p:nvSpPr>
          <p:cNvPr id="15" name="Parallelogram 6"/>
          <p:cNvSpPr>
            <a:spLocks noChangeArrowheads="1"/>
          </p:cNvSpPr>
          <p:nvPr/>
        </p:nvSpPr>
        <p:spPr bwMode="auto">
          <a:xfrm>
            <a:off x="1133475" y="0"/>
            <a:ext cx="815975" cy="142875"/>
          </a:xfrm>
          <a:prstGeom prst="parallelogram">
            <a:avLst>
              <a:gd name="adj" fmla="val 98332"/>
            </a:avLst>
          </a:prstGeom>
          <a:solidFill>
            <a:srgbClr val="FFCC33"/>
          </a:solidFill>
          <a:ln w="9525">
            <a:noFill/>
            <a:round/>
            <a:headEnd/>
            <a:tailEnd/>
          </a:ln>
        </p:spPr>
        <p:txBody>
          <a:bodyPr/>
          <a:lstStyle/>
          <a:p>
            <a:pPr algn="ctr"/>
            <a:endParaRPr lang="en-US"/>
          </a:p>
        </p:txBody>
      </p:sp>
      <p:sp>
        <p:nvSpPr>
          <p:cNvPr id="16" name="Parallelogram 12"/>
          <p:cNvSpPr>
            <a:spLocks noChangeArrowheads="1"/>
          </p:cNvSpPr>
          <p:nvPr/>
        </p:nvSpPr>
        <p:spPr bwMode="auto">
          <a:xfrm>
            <a:off x="422275" y="0"/>
            <a:ext cx="815975" cy="142875"/>
          </a:xfrm>
          <a:prstGeom prst="parallelogram">
            <a:avLst>
              <a:gd name="adj" fmla="val 98332"/>
            </a:avLst>
          </a:prstGeom>
          <a:solidFill>
            <a:srgbClr val="D8CFC6"/>
          </a:solidFill>
          <a:ln w="9525">
            <a:noFill/>
            <a:round/>
            <a:headEnd/>
            <a:tailEnd/>
          </a:ln>
        </p:spPr>
        <p:txBody>
          <a:bodyPr/>
          <a:lstStyle/>
          <a:p>
            <a:pPr algn="ctr"/>
            <a:endParaRPr lang="en-US"/>
          </a:p>
        </p:txBody>
      </p:sp>
      <p:sp>
        <p:nvSpPr>
          <p:cNvPr id="18" name="Rectangle 2"/>
          <p:cNvSpPr>
            <a:spLocks/>
          </p:cNvSpPr>
          <p:nvPr/>
        </p:nvSpPr>
        <p:spPr bwMode="auto">
          <a:xfrm>
            <a:off x="469900" y="552450"/>
            <a:ext cx="8226425" cy="45719"/>
          </a:xfrm>
          <a:custGeom>
            <a:avLst/>
            <a:gdLst>
              <a:gd name="T0" fmla="*/ 61574 w 8226259"/>
              <a:gd name="T1" fmla="*/ 0 h 61569"/>
              <a:gd name="T2" fmla="*/ 8227089 w 8226259"/>
              <a:gd name="T3" fmla="*/ 0 h 61569"/>
              <a:gd name="T4" fmla="*/ 8227089 w 8226259"/>
              <a:gd name="T5" fmla="*/ 3795 h 61569"/>
              <a:gd name="T6" fmla="*/ 8169205 w 8226259"/>
              <a:gd name="T7" fmla="*/ 63309 h 61569"/>
              <a:gd name="T8" fmla="*/ 0 w 8226259"/>
              <a:gd name="T9" fmla="*/ 63309 h 61569"/>
              <a:gd name="T10" fmla="*/ 61574 w 8226259"/>
              <a:gd name="T11" fmla="*/ 0 h 615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26259" h="61569">
                <a:moveTo>
                  <a:pt x="61569" y="0"/>
                </a:moveTo>
                <a:lnTo>
                  <a:pt x="8226259" y="0"/>
                </a:lnTo>
                <a:lnTo>
                  <a:pt x="8226259" y="3690"/>
                </a:lnTo>
                <a:lnTo>
                  <a:pt x="8168380" y="61569"/>
                </a:lnTo>
                <a:lnTo>
                  <a:pt x="0" y="61569"/>
                </a:lnTo>
                <a:lnTo>
                  <a:pt x="61569" y="0"/>
                </a:lnTo>
                <a:close/>
              </a:path>
            </a:pathLst>
          </a:custGeom>
          <a:solidFill>
            <a:schemeClr val="accent1"/>
          </a:solidFill>
          <a:ln w="9525">
            <a:noFill/>
            <a:round/>
            <a:headEnd/>
            <a:tailEnd/>
          </a:ln>
        </p:spPr>
        <p:txBody>
          <a:bodyPr/>
          <a:lstStyle/>
          <a:p>
            <a:endParaRPr lang="en-GB"/>
          </a:p>
        </p:txBody>
      </p:sp>
      <p:sp>
        <p:nvSpPr>
          <p:cNvPr id="19" name="Parallelogram 6"/>
          <p:cNvSpPr>
            <a:spLocks noChangeArrowheads="1"/>
          </p:cNvSpPr>
          <p:nvPr/>
        </p:nvSpPr>
        <p:spPr bwMode="auto">
          <a:xfrm>
            <a:off x="1133475" y="0"/>
            <a:ext cx="815975" cy="142875"/>
          </a:xfrm>
          <a:prstGeom prst="parallelogram">
            <a:avLst>
              <a:gd name="adj" fmla="val 98332"/>
            </a:avLst>
          </a:prstGeom>
          <a:solidFill>
            <a:schemeClr val="accent1"/>
          </a:solidFill>
          <a:ln w="9525">
            <a:noFill/>
            <a:round/>
            <a:headEnd/>
            <a:tailEnd/>
          </a:ln>
        </p:spPr>
        <p:txBody>
          <a:bodyPr/>
          <a:lstStyle/>
          <a:p>
            <a:pPr algn="ctr"/>
            <a:endParaRPr lang="en-US"/>
          </a:p>
        </p:txBody>
      </p:sp>
      <p:sp>
        <p:nvSpPr>
          <p:cNvPr id="20" name="Parallelogram 12"/>
          <p:cNvSpPr>
            <a:spLocks noChangeArrowheads="1"/>
          </p:cNvSpPr>
          <p:nvPr/>
        </p:nvSpPr>
        <p:spPr bwMode="auto">
          <a:xfrm>
            <a:off x="422275" y="0"/>
            <a:ext cx="815975" cy="142875"/>
          </a:xfrm>
          <a:prstGeom prst="parallelogram">
            <a:avLst>
              <a:gd name="adj" fmla="val 98332"/>
            </a:avLst>
          </a:prstGeom>
          <a:solidFill>
            <a:srgbClr val="D8CFC6"/>
          </a:solidFill>
          <a:ln w="9525">
            <a:noFill/>
            <a:round/>
            <a:headEnd/>
            <a:tailEnd/>
          </a:ln>
        </p:spPr>
        <p:txBody>
          <a:bodyPr/>
          <a:lstStyle/>
          <a:p>
            <a:pPr algn="ctr"/>
            <a:endParaRPr lang="en-US"/>
          </a:p>
        </p:txBody>
      </p:sp>
      <p:pic>
        <p:nvPicPr>
          <p:cNvPr id="12" name="Picture 11">
            <a:extLst>
              <a:ext uri="{FF2B5EF4-FFF2-40B4-BE49-F238E27FC236}">
                <a16:creationId xmlns:a16="http://schemas.microsoft.com/office/drawing/2014/main" id="{C1120C5F-8EAF-4981-944E-8EB0879B7F5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66725" y="4745357"/>
            <a:ext cx="1009651" cy="312319"/>
          </a:xfrm>
          <a:prstGeom prst="rect">
            <a:avLst/>
          </a:prstGeom>
        </p:spPr>
      </p:pic>
    </p:spTree>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Lst>
  <p:transition spd="med">
    <p:wipe dir="r"/>
  </p:transition>
  <p:hf sldNum="0" hdr="0" ftr="0"/>
  <p:txStyles>
    <p:titleStyle>
      <a:lvl1pPr algn="l" rtl="0" eaLnBrk="1" fontAlgn="base" hangingPunct="1">
        <a:spcBef>
          <a:spcPct val="0"/>
        </a:spcBef>
        <a:spcAft>
          <a:spcPct val="0"/>
        </a:spcAft>
        <a:defRPr sz="2400" b="1">
          <a:solidFill>
            <a:schemeClr val="tx1"/>
          </a:solidFill>
          <a:latin typeface="+mj-lt"/>
          <a:ea typeface="ＭＳ Ｐゴシック" charset="0"/>
          <a:cs typeface="ＭＳ Ｐゴシック" charset="0"/>
        </a:defRPr>
      </a:lvl1pPr>
      <a:lvl2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269875" indent="-269875" algn="l" rtl="0" eaLnBrk="1" fontAlgn="base" hangingPunct="1">
        <a:spcBef>
          <a:spcPct val="60000"/>
        </a:spcBef>
        <a:spcAft>
          <a:spcPct val="0"/>
        </a:spcAft>
        <a:buClrTx/>
        <a:buFont typeface="Arial" panose="020B0604020202020204" pitchFamily="34" charset="0"/>
        <a:buChar char="&gt;"/>
        <a:defRPr sz="1800">
          <a:solidFill>
            <a:schemeClr val="tx1"/>
          </a:solidFill>
          <a:latin typeface="Arial"/>
          <a:ea typeface="ＭＳ Ｐゴシック" charset="0"/>
          <a:cs typeface="Arial"/>
        </a:defRPr>
      </a:lvl1pPr>
      <a:lvl2pPr marL="723900" indent="-200025" algn="l" rtl="0" eaLnBrk="1" fontAlgn="base" hangingPunct="1">
        <a:spcBef>
          <a:spcPct val="40000"/>
        </a:spcBef>
        <a:spcAft>
          <a:spcPct val="0"/>
        </a:spcAft>
        <a:buClrTx/>
        <a:buFont typeface="Arial" pitchFamily="34" charset="0"/>
        <a:buChar char="–"/>
        <a:defRPr sz="1600">
          <a:solidFill>
            <a:schemeClr val="tx1"/>
          </a:solidFill>
          <a:latin typeface="Arial"/>
          <a:ea typeface="ＭＳ Ｐゴシック" charset="0"/>
          <a:cs typeface="Arial"/>
        </a:defRPr>
      </a:lvl2pPr>
      <a:lvl3pPr marL="1209675" indent="-228600" algn="l" rtl="0" eaLnBrk="1" fontAlgn="base" hangingPunct="1">
        <a:spcBef>
          <a:spcPct val="20000"/>
        </a:spcBef>
        <a:spcAft>
          <a:spcPct val="0"/>
        </a:spcAft>
        <a:buClrTx/>
        <a:buChar char="–"/>
        <a:defRPr sz="1600">
          <a:solidFill>
            <a:schemeClr val="tx1"/>
          </a:solidFill>
          <a:latin typeface="Arial"/>
          <a:ea typeface="ＭＳ Ｐゴシック" charset="0"/>
          <a:cs typeface="Arial"/>
        </a:defRPr>
      </a:lvl3pPr>
      <a:lvl4pPr marL="1666875" indent="-228600" algn="l" rtl="0" eaLnBrk="1" fontAlgn="base" hangingPunct="1">
        <a:spcBef>
          <a:spcPct val="20000"/>
        </a:spcBef>
        <a:spcAft>
          <a:spcPct val="0"/>
        </a:spcAft>
        <a:buClrTx/>
        <a:buChar char="–"/>
        <a:defRPr sz="1400">
          <a:solidFill>
            <a:schemeClr val="tx1"/>
          </a:solidFill>
          <a:latin typeface="Arial"/>
          <a:ea typeface="ＭＳ Ｐゴシック" charset="0"/>
          <a:cs typeface="Arial"/>
        </a:defRPr>
      </a:lvl4pPr>
      <a:lvl5pPr marL="2085975" indent="-180975" algn="l" rtl="0" eaLnBrk="1" fontAlgn="base" hangingPunct="1">
        <a:spcBef>
          <a:spcPct val="20000"/>
        </a:spcBef>
        <a:spcAft>
          <a:spcPct val="0"/>
        </a:spcAft>
        <a:buClrTx/>
        <a:buChar char="»"/>
        <a:defRPr sz="1400">
          <a:solidFill>
            <a:schemeClr val="tx1"/>
          </a:solidFill>
          <a:latin typeface="Arial"/>
          <a:ea typeface="ＭＳ Ｐゴシック" charset="0"/>
          <a:cs typeface="Arial"/>
        </a:defRPr>
      </a:lvl5pPr>
      <a:lvl6pPr marL="2543175" indent="-180975" algn="l" rtl="0" eaLnBrk="1" fontAlgn="base" hangingPunct="1">
        <a:spcBef>
          <a:spcPct val="20000"/>
        </a:spcBef>
        <a:spcAft>
          <a:spcPct val="0"/>
        </a:spcAft>
        <a:buClr>
          <a:schemeClr val="tx1"/>
        </a:buClr>
        <a:buChar char="»"/>
        <a:defRPr sz="1400">
          <a:solidFill>
            <a:schemeClr val="tx1"/>
          </a:solidFill>
          <a:latin typeface="+mn-lt"/>
        </a:defRPr>
      </a:lvl6pPr>
      <a:lvl7pPr marL="3000375" indent="-180975" algn="l" rtl="0" eaLnBrk="1" fontAlgn="base" hangingPunct="1">
        <a:spcBef>
          <a:spcPct val="20000"/>
        </a:spcBef>
        <a:spcAft>
          <a:spcPct val="0"/>
        </a:spcAft>
        <a:buClr>
          <a:schemeClr val="tx1"/>
        </a:buClr>
        <a:buChar char="»"/>
        <a:defRPr sz="1400">
          <a:solidFill>
            <a:schemeClr val="tx1"/>
          </a:solidFill>
          <a:latin typeface="+mn-lt"/>
        </a:defRPr>
      </a:lvl7pPr>
      <a:lvl8pPr marL="3457575" indent="-180975" algn="l" rtl="0" eaLnBrk="1" fontAlgn="base" hangingPunct="1">
        <a:spcBef>
          <a:spcPct val="20000"/>
        </a:spcBef>
        <a:spcAft>
          <a:spcPct val="0"/>
        </a:spcAft>
        <a:buClr>
          <a:schemeClr val="tx1"/>
        </a:buClr>
        <a:buChar char="»"/>
        <a:defRPr sz="1400">
          <a:solidFill>
            <a:schemeClr val="tx1"/>
          </a:solidFill>
          <a:latin typeface="+mn-lt"/>
        </a:defRPr>
      </a:lvl8pPr>
      <a:lvl9pPr marL="3914775" indent="-180975" algn="l" rtl="0" eaLnBrk="1" fontAlgn="base" hangingPunct="1">
        <a:spcBef>
          <a:spcPct val="20000"/>
        </a:spcBef>
        <a:spcAft>
          <a:spcPct val="0"/>
        </a:spcAft>
        <a:buClr>
          <a:schemeClr val="tx1"/>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0.xml"/><Relationship Id="rId6" Type="http://schemas.openxmlformats.org/officeDocument/2006/relationships/image" Target="../media/image21.png"/><Relationship Id="rId11" Type="http://schemas.openxmlformats.org/officeDocument/2006/relationships/image" Target="../media/image28.png"/><Relationship Id="rId5" Type="http://schemas.openxmlformats.org/officeDocument/2006/relationships/image" Target="../media/image20.png"/><Relationship Id="rId10"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3.png"/><Relationship Id="rId11" Type="http://schemas.openxmlformats.org/officeDocument/2006/relationships/image" Target="../media/image4.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e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imeline&#10;&#10;Description automatically generated with medium confidence">
            <a:extLst>
              <a:ext uri="{FF2B5EF4-FFF2-40B4-BE49-F238E27FC236}">
                <a16:creationId xmlns:a16="http://schemas.microsoft.com/office/drawing/2014/main" id="{DD908B20-0847-9CD6-CA62-E2526BD582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75966" y="1404596"/>
            <a:ext cx="5468034" cy="2334307"/>
          </a:xfrm>
        </p:spPr>
      </p:pic>
      <p:sp>
        <p:nvSpPr>
          <p:cNvPr id="3" name="Title 2">
            <a:extLst>
              <a:ext uri="{FF2B5EF4-FFF2-40B4-BE49-F238E27FC236}">
                <a16:creationId xmlns:a16="http://schemas.microsoft.com/office/drawing/2014/main" id="{39273A5C-82F5-9983-2A48-A6B097ACE362}"/>
              </a:ext>
            </a:extLst>
          </p:cNvPr>
          <p:cNvSpPr>
            <a:spLocks noGrp="1"/>
          </p:cNvSpPr>
          <p:nvPr>
            <p:ph type="title"/>
          </p:nvPr>
        </p:nvSpPr>
        <p:spPr/>
        <p:txBody>
          <a:bodyPr/>
          <a:lstStyle/>
          <a:p>
            <a:r>
              <a:rPr lang="en-US" dirty="0"/>
              <a:t>New York State Bridge Authority Automated Incident Detection</a:t>
            </a:r>
          </a:p>
        </p:txBody>
      </p:sp>
      <p:sp>
        <p:nvSpPr>
          <p:cNvPr id="6" name="TextBox 5">
            <a:extLst>
              <a:ext uri="{FF2B5EF4-FFF2-40B4-BE49-F238E27FC236}">
                <a16:creationId xmlns:a16="http://schemas.microsoft.com/office/drawing/2014/main" id="{88AF9CE9-0E78-91D5-C03E-B952BFCC5DF4}"/>
              </a:ext>
            </a:extLst>
          </p:cNvPr>
          <p:cNvSpPr txBox="1"/>
          <p:nvPr/>
        </p:nvSpPr>
        <p:spPr>
          <a:xfrm>
            <a:off x="355133" y="1186755"/>
            <a:ext cx="3503189" cy="2769989"/>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rgbClr val="0070C0"/>
                </a:solidFill>
              </a:rPr>
              <a:t>Formed in 1932</a:t>
            </a:r>
          </a:p>
          <a:p>
            <a:endParaRPr lang="en-US" sz="2000" dirty="0"/>
          </a:p>
          <a:p>
            <a:pPr marL="285750" indent="-285750">
              <a:buFont typeface="Arial" panose="020B0604020202020204" pitchFamily="34" charset="0"/>
              <a:buChar char="•"/>
            </a:pPr>
            <a:r>
              <a:rPr lang="en-US" sz="2000" b="1" dirty="0">
                <a:solidFill>
                  <a:srgbClr val="0070C0"/>
                </a:solidFill>
              </a:rPr>
              <a:t>Maintains &amp; Operates 5 Bridges &amp; Collects Tolls</a:t>
            </a:r>
          </a:p>
          <a:p>
            <a:endParaRPr lang="en-US" sz="2000" b="1" dirty="0">
              <a:solidFill>
                <a:srgbClr val="0070C0"/>
              </a:solidFill>
            </a:endParaRPr>
          </a:p>
          <a:p>
            <a:pPr marL="285750" indent="-285750">
              <a:buFont typeface="Arial" panose="020B0604020202020204" pitchFamily="34" charset="0"/>
              <a:buChar char="•"/>
            </a:pPr>
            <a:r>
              <a:rPr lang="en-US" sz="2000" b="1" dirty="0">
                <a:solidFill>
                  <a:srgbClr val="0070C0"/>
                </a:solidFill>
              </a:rPr>
              <a:t>1 sworn Police Officer</a:t>
            </a:r>
          </a:p>
          <a:p>
            <a:endParaRPr lang="en-US" sz="2000" dirty="0"/>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70C0"/>
                </a:solidFill>
                <a:effectLst/>
                <a:uLnTx/>
                <a:uFillTx/>
                <a:latin typeface="Arial" pitchFamily="34" charset="0"/>
                <a:ea typeface="ＭＳ Ｐゴシック" pitchFamily="34" charset="-128"/>
                <a:cs typeface="+mn-cs"/>
              </a:rPr>
              <a:t>Lower tolls</a:t>
            </a:r>
            <a:endParaRPr lang="en-US" sz="2000" dirty="0">
              <a:solidFill>
                <a:schemeClr val="accent1"/>
              </a:solidFill>
            </a:endParaRPr>
          </a:p>
          <a:p>
            <a:endParaRPr lang="en-US" sz="1400" dirty="0"/>
          </a:p>
        </p:txBody>
      </p:sp>
      <p:pic>
        <p:nvPicPr>
          <p:cNvPr id="7" name="Picture 6">
            <a:extLst>
              <a:ext uri="{FF2B5EF4-FFF2-40B4-BE49-F238E27FC236}">
                <a16:creationId xmlns:a16="http://schemas.microsoft.com/office/drawing/2014/main" id="{2714C6F1-88BC-D9F4-6712-3895AD24B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5400" y="4612192"/>
            <a:ext cx="1498600" cy="635000"/>
          </a:xfrm>
          <a:prstGeom prst="rect">
            <a:avLst/>
          </a:prstGeom>
        </p:spPr>
      </p:pic>
    </p:spTree>
    <p:extLst>
      <p:ext uri="{BB962C8B-B14F-4D97-AF65-F5344CB8AC3E}">
        <p14:creationId xmlns:p14="http://schemas.microsoft.com/office/powerpoint/2010/main" val="751080052"/>
      </p:ext>
    </p:extLst>
  </p:cSld>
  <p:clrMapOvr>
    <a:masterClrMapping/>
  </p:clrMapOvr>
  <p:transition spd="med">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C73075-3515-42DA-86D1-5AD746F65F2A}"/>
              </a:ext>
            </a:extLst>
          </p:cNvPr>
          <p:cNvSpPr>
            <a:spLocks noGrp="1"/>
          </p:cNvSpPr>
          <p:nvPr>
            <p:ph type="title"/>
          </p:nvPr>
        </p:nvSpPr>
        <p:spPr/>
        <p:txBody>
          <a:bodyPr/>
          <a:lstStyle/>
          <a:p>
            <a:r>
              <a:rPr lang="en-US" dirty="0"/>
              <a:t>Incident Management – </a:t>
            </a:r>
            <a:r>
              <a:rPr lang="en-US" sz="1800" i="1" dirty="0"/>
              <a:t>Wrong-way driver</a:t>
            </a:r>
            <a:endParaRPr lang="en-GB" sz="1800" i="1" dirty="0"/>
          </a:p>
        </p:txBody>
      </p:sp>
      <p:pic>
        <p:nvPicPr>
          <p:cNvPr id="4" name="5 - Wrong Way - 11_06_2019 22_52_15 2021-08-02 10-05-18">
            <a:hlinkClick r:id="" action="ppaction://media"/>
            <a:extLst>
              <a:ext uri="{FF2B5EF4-FFF2-40B4-BE49-F238E27FC236}">
                <a16:creationId xmlns:a16="http://schemas.microsoft.com/office/drawing/2014/main" id="{113E950D-6572-4B93-AC92-CD840F9AA93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50000" b="50000"/>
          <a:stretch/>
        </p:blipFill>
        <p:spPr>
          <a:xfrm>
            <a:off x="424941" y="617478"/>
            <a:ext cx="8064837" cy="5449213"/>
          </a:xfrm>
          <a:prstGeom prst="rect">
            <a:avLst/>
          </a:prstGeom>
        </p:spPr>
      </p:pic>
    </p:spTree>
    <p:extLst>
      <p:ext uri="{BB962C8B-B14F-4D97-AF65-F5344CB8AC3E}">
        <p14:creationId xmlns:p14="http://schemas.microsoft.com/office/powerpoint/2010/main" val="98475831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6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11F49-932E-4A6D-907A-A677D3715DBC}"/>
              </a:ext>
            </a:extLst>
          </p:cNvPr>
          <p:cNvSpPr>
            <a:spLocks noGrp="1"/>
          </p:cNvSpPr>
          <p:nvPr>
            <p:ph type="title"/>
          </p:nvPr>
        </p:nvSpPr>
        <p:spPr>
          <a:xfrm>
            <a:off x="387932" y="200978"/>
            <a:ext cx="8276656" cy="364331"/>
          </a:xfrm>
        </p:spPr>
        <p:txBody>
          <a:bodyPr/>
          <a:lstStyle/>
          <a:p>
            <a:r>
              <a:rPr lang="sv-SE" dirty="0"/>
              <a:t>Incident Management – </a:t>
            </a:r>
            <a:r>
              <a:rPr lang="sv-SE" sz="1800" i="1" dirty="0" err="1"/>
              <a:t>Stopped</a:t>
            </a:r>
            <a:r>
              <a:rPr lang="sv-SE" sz="1800" i="1" dirty="0"/>
              <a:t> </a:t>
            </a:r>
            <a:r>
              <a:rPr lang="sv-SE" sz="1800" i="1" dirty="0" err="1"/>
              <a:t>vehicles</a:t>
            </a:r>
            <a:endParaRPr lang="sv-SE" sz="1800" i="1" dirty="0"/>
          </a:p>
        </p:txBody>
      </p:sp>
      <p:pic>
        <p:nvPicPr>
          <p:cNvPr id="17" name="MediaPlayer 2021-03-03 16-11-00">
            <a:hlinkClick r:id="" action="ppaction://media"/>
            <a:extLst>
              <a:ext uri="{FF2B5EF4-FFF2-40B4-BE49-F238E27FC236}">
                <a16:creationId xmlns:a16="http://schemas.microsoft.com/office/drawing/2014/main" id="{63EA54A9-8C5D-4B83-AEC5-783847E02E2A}"/>
              </a:ext>
            </a:extLst>
          </p:cNvPr>
          <p:cNvPicPr>
            <a:picLocks noChangeAspect="1"/>
          </p:cNvPicPr>
          <p:nvPr>
            <a:videoFile r:link="rId1"/>
            <p:extLst>
              <p:ext uri="{DAA4B4D4-6D71-4841-9C94-3DE7FCFB9230}">
                <p14:media xmlns:p14="http://schemas.microsoft.com/office/powerpoint/2010/main" r:embed="rId2">
                  <p14:trim st="2877"/>
                </p14:media>
              </p:ext>
            </p:extLst>
          </p:nvPr>
        </p:nvPicPr>
        <p:blipFill rotWithShape="1">
          <a:blip r:embed="rId5"/>
          <a:srcRect l="5496" r="2538" b="12839"/>
          <a:stretch/>
        </p:blipFill>
        <p:spPr>
          <a:xfrm>
            <a:off x="467062" y="642257"/>
            <a:ext cx="6007027" cy="4573210"/>
          </a:xfrm>
          <a:prstGeom prst="rect">
            <a:avLst/>
          </a:prstGeom>
        </p:spPr>
      </p:pic>
      <p:sp>
        <p:nvSpPr>
          <p:cNvPr id="4" name="Pentagon 3">
            <a:extLst>
              <a:ext uri="{FF2B5EF4-FFF2-40B4-BE49-F238E27FC236}">
                <a16:creationId xmlns:a16="http://schemas.microsoft.com/office/drawing/2014/main" id="{1D3F1B3A-E5DF-E145-91C4-92A0712A9873}"/>
              </a:ext>
            </a:extLst>
          </p:cNvPr>
          <p:cNvSpPr/>
          <p:nvPr/>
        </p:nvSpPr>
        <p:spPr bwMode="auto">
          <a:xfrm>
            <a:off x="127000" y="4910667"/>
            <a:ext cx="194733" cy="135466"/>
          </a:xfrm>
          <a:prstGeom prst="homePlate">
            <a:avLst/>
          </a:prstGeom>
          <a:solidFill>
            <a:srgbClr val="0070C0"/>
          </a:solidFill>
          <a:ln w="9525"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6623422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68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11F49-932E-4A6D-907A-A677D3715DBC}"/>
              </a:ext>
            </a:extLst>
          </p:cNvPr>
          <p:cNvSpPr>
            <a:spLocks noGrp="1"/>
          </p:cNvSpPr>
          <p:nvPr>
            <p:ph type="title"/>
          </p:nvPr>
        </p:nvSpPr>
        <p:spPr>
          <a:xfrm>
            <a:off x="319372" y="161996"/>
            <a:ext cx="8583328" cy="364331"/>
          </a:xfrm>
        </p:spPr>
        <p:txBody>
          <a:bodyPr/>
          <a:lstStyle/>
          <a:p>
            <a:r>
              <a:rPr lang="sv-SE" dirty="0"/>
              <a:t>Incident management – </a:t>
            </a:r>
            <a:r>
              <a:rPr lang="sv-SE" sz="1800" i="1" dirty="0" err="1"/>
              <a:t>Pedestrian</a:t>
            </a:r>
            <a:r>
              <a:rPr lang="sv-SE" sz="1800" i="1" dirty="0"/>
              <a:t> on </a:t>
            </a:r>
            <a:r>
              <a:rPr lang="sv-SE" sz="1800" i="1" dirty="0" err="1"/>
              <a:t>Roadway</a:t>
            </a:r>
            <a:br>
              <a:rPr lang="sv-SE" dirty="0"/>
            </a:br>
            <a:endParaRPr lang="sv-SE" dirty="0"/>
          </a:p>
        </p:txBody>
      </p:sp>
      <p:sp>
        <p:nvSpPr>
          <p:cNvPr id="9" name="Title 2">
            <a:extLst>
              <a:ext uri="{FF2B5EF4-FFF2-40B4-BE49-F238E27FC236}">
                <a16:creationId xmlns:a16="http://schemas.microsoft.com/office/drawing/2014/main" id="{8351EA0D-9905-324C-A1AB-F97EE9F62AE8}"/>
              </a:ext>
            </a:extLst>
          </p:cNvPr>
          <p:cNvSpPr txBox="1">
            <a:spLocks/>
          </p:cNvSpPr>
          <p:nvPr/>
        </p:nvSpPr>
        <p:spPr>
          <a:xfrm>
            <a:off x="1734014" y="4617173"/>
            <a:ext cx="5054930" cy="364331"/>
          </a:xfrm>
          <a:prstGeom prst="rect">
            <a:avLst/>
          </a:prstGeom>
        </p:spPr>
        <p:txBody>
          <a:bodyPr/>
          <a:lstStyle>
            <a:lvl1pPr algn="l" rtl="0" eaLnBrk="1" fontAlgn="base" hangingPunct="1">
              <a:spcBef>
                <a:spcPct val="0"/>
              </a:spcBef>
              <a:spcAft>
                <a:spcPct val="0"/>
              </a:spcAft>
              <a:defRPr sz="2000" b="1">
                <a:solidFill>
                  <a:schemeClr val="tx1"/>
                </a:solidFill>
                <a:latin typeface="Arial"/>
                <a:ea typeface="ＭＳ Ｐゴシック" charset="0"/>
                <a:cs typeface="Arial"/>
              </a:defRPr>
            </a:lvl1pPr>
            <a:lvl2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algn="ctr"/>
            <a:r>
              <a:rPr lang="sv-SE" kern="0" dirty="0">
                <a:solidFill>
                  <a:schemeClr val="bg1"/>
                </a:solidFill>
              </a:rPr>
              <a:t>Close-</a:t>
            </a:r>
            <a:r>
              <a:rPr lang="sv-SE" kern="0" dirty="0" err="1">
                <a:solidFill>
                  <a:schemeClr val="bg1"/>
                </a:solidFill>
              </a:rPr>
              <a:t>up</a:t>
            </a:r>
            <a:r>
              <a:rPr lang="sv-SE" kern="0" dirty="0">
                <a:solidFill>
                  <a:schemeClr val="bg1"/>
                </a:solidFill>
              </a:rPr>
              <a:t> </a:t>
            </a:r>
            <a:r>
              <a:rPr lang="sv-SE" kern="0" dirty="0" err="1">
                <a:solidFill>
                  <a:schemeClr val="bg1"/>
                </a:solidFill>
              </a:rPr>
              <a:t>view</a:t>
            </a:r>
            <a:r>
              <a:rPr lang="sv-SE" kern="0" dirty="0">
                <a:solidFill>
                  <a:schemeClr val="bg1"/>
                </a:solidFill>
              </a:rPr>
              <a:t>          </a:t>
            </a:r>
            <a:r>
              <a:rPr lang="sv-SE" kern="0" dirty="0" err="1">
                <a:solidFill>
                  <a:schemeClr val="bg1"/>
                </a:solidFill>
              </a:rPr>
              <a:t>Distant</a:t>
            </a:r>
            <a:r>
              <a:rPr lang="sv-SE" kern="0" dirty="0">
                <a:solidFill>
                  <a:schemeClr val="bg1"/>
                </a:solidFill>
              </a:rPr>
              <a:t> </a:t>
            </a:r>
            <a:r>
              <a:rPr lang="sv-SE" kern="0" dirty="0" err="1">
                <a:solidFill>
                  <a:schemeClr val="bg1"/>
                </a:solidFill>
              </a:rPr>
              <a:t>view</a:t>
            </a:r>
            <a:endParaRPr lang="sv-SE" kern="0" dirty="0">
              <a:solidFill>
                <a:schemeClr val="bg1"/>
              </a:solidFill>
            </a:endParaRPr>
          </a:p>
        </p:txBody>
      </p:sp>
      <p:pic>
        <p:nvPicPr>
          <p:cNvPr id="2" name="04_pedestrian_day.mp4" descr="04_pedestrian_day.mp4">
            <a:hlinkClick r:id="" action="ppaction://media"/>
            <a:extLst>
              <a:ext uri="{FF2B5EF4-FFF2-40B4-BE49-F238E27FC236}">
                <a16:creationId xmlns:a16="http://schemas.microsoft.com/office/drawing/2014/main" id="{EA2F2E4F-3D53-4D4D-932A-E5BAE109581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9615" y="603372"/>
            <a:ext cx="8071338" cy="4540128"/>
          </a:xfrm>
          <a:prstGeom prst="rect">
            <a:avLst/>
          </a:prstGeom>
        </p:spPr>
      </p:pic>
      <p:sp>
        <p:nvSpPr>
          <p:cNvPr id="5" name="Pentagon 4">
            <a:extLst>
              <a:ext uri="{FF2B5EF4-FFF2-40B4-BE49-F238E27FC236}">
                <a16:creationId xmlns:a16="http://schemas.microsoft.com/office/drawing/2014/main" id="{6ACC3107-A941-CF4A-8B70-EA17DE0C7BBF}"/>
              </a:ext>
            </a:extLst>
          </p:cNvPr>
          <p:cNvSpPr/>
          <p:nvPr/>
        </p:nvSpPr>
        <p:spPr bwMode="auto">
          <a:xfrm>
            <a:off x="194736" y="4800596"/>
            <a:ext cx="194733" cy="135466"/>
          </a:xfrm>
          <a:prstGeom prst="homePlate">
            <a:avLst/>
          </a:prstGeom>
          <a:solidFill>
            <a:srgbClr val="0070C0"/>
          </a:solidFill>
          <a:ln w="9525"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7870958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11F49-932E-4A6D-907A-A677D3715DBC}"/>
              </a:ext>
            </a:extLst>
          </p:cNvPr>
          <p:cNvSpPr>
            <a:spLocks noGrp="1"/>
          </p:cNvSpPr>
          <p:nvPr>
            <p:ph type="title"/>
          </p:nvPr>
        </p:nvSpPr>
        <p:spPr>
          <a:xfrm>
            <a:off x="319372" y="161996"/>
            <a:ext cx="8583328" cy="364331"/>
          </a:xfrm>
        </p:spPr>
        <p:txBody>
          <a:bodyPr/>
          <a:lstStyle/>
          <a:p>
            <a:r>
              <a:rPr lang="sv-SE" dirty="0"/>
              <a:t>Incident management – </a:t>
            </a:r>
            <a:r>
              <a:rPr lang="sv-SE" sz="1800" i="1" dirty="0" err="1"/>
              <a:t>Debris</a:t>
            </a:r>
            <a:r>
              <a:rPr lang="sv-SE" sz="1800" i="1" dirty="0"/>
              <a:t> / Small </a:t>
            </a:r>
            <a:r>
              <a:rPr lang="sv-SE" sz="1800" i="1" dirty="0" err="1"/>
              <a:t>object</a:t>
            </a:r>
            <a:endParaRPr lang="sv-SE" sz="1800" i="1" dirty="0"/>
          </a:p>
        </p:txBody>
      </p:sp>
      <p:sp>
        <p:nvSpPr>
          <p:cNvPr id="9" name="Title 2">
            <a:extLst>
              <a:ext uri="{FF2B5EF4-FFF2-40B4-BE49-F238E27FC236}">
                <a16:creationId xmlns:a16="http://schemas.microsoft.com/office/drawing/2014/main" id="{8351EA0D-9905-324C-A1AB-F97EE9F62AE8}"/>
              </a:ext>
            </a:extLst>
          </p:cNvPr>
          <p:cNvSpPr txBox="1">
            <a:spLocks/>
          </p:cNvSpPr>
          <p:nvPr/>
        </p:nvSpPr>
        <p:spPr>
          <a:xfrm>
            <a:off x="1734014" y="4617173"/>
            <a:ext cx="5054930" cy="364331"/>
          </a:xfrm>
          <a:prstGeom prst="rect">
            <a:avLst/>
          </a:prstGeom>
        </p:spPr>
        <p:txBody>
          <a:bodyPr/>
          <a:lstStyle>
            <a:lvl1pPr algn="l" rtl="0" eaLnBrk="1" fontAlgn="base" hangingPunct="1">
              <a:spcBef>
                <a:spcPct val="0"/>
              </a:spcBef>
              <a:spcAft>
                <a:spcPct val="0"/>
              </a:spcAft>
              <a:defRPr sz="2000" b="1">
                <a:solidFill>
                  <a:schemeClr val="tx1"/>
                </a:solidFill>
                <a:latin typeface="Arial"/>
                <a:ea typeface="ＭＳ Ｐゴシック" charset="0"/>
                <a:cs typeface="Arial"/>
              </a:defRPr>
            </a:lvl1pPr>
            <a:lvl2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tx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pPr algn="ctr"/>
            <a:r>
              <a:rPr lang="sv-SE" kern="0" dirty="0">
                <a:solidFill>
                  <a:schemeClr val="bg1"/>
                </a:solidFill>
              </a:rPr>
              <a:t>Close-</a:t>
            </a:r>
            <a:r>
              <a:rPr lang="sv-SE" kern="0" dirty="0" err="1">
                <a:solidFill>
                  <a:schemeClr val="bg1"/>
                </a:solidFill>
              </a:rPr>
              <a:t>up</a:t>
            </a:r>
            <a:r>
              <a:rPr lang="sv-SE" kern="0" dirty="0">
                <a:solidFill>
                  <a:schemeClr val="bg1"/>
                </a:solidFill>
              </a:rPr>
              <a:t> </a:t>
            </a:r>
            <a:r>
              <a:rPr lang="sv-SE" kern="0" dirty="0" err="1">
                <a:solidFill>
                  <a:schemeClr val="bg1"/>
                </a:solidFill>
              </a:rPr>
              <a:t>view</a:t>
            </a:r>
            <a:r>
              <a:rPr lang="sv-SE" kern="0" dirty="0">
                <a:solidFill>
                  <a:schemeClr val="bg1"/>
                </a:solidFill>
              </a:rPr>
              <a:t>          </a:t>
            </a:r>
            <a:r>
              <a:rPr lang="sv-SE" kern="0" dirty="0" err="1">
                <a:solidFill>
                  <a:schemeClr val="bg1"/>
                </a:solidFill>
              </a:rPr>
              <a:t>Distant</a:t>
            </a:r>
            <a:r>
              <a:rPr lang="sv-SE" kern="0" dirty="0">
                <a:solidFill>
                  <a:schemeClr val="bg1"/>
                </a:solidFill>
              </a:rPr>
              <a:t> </a:t>
            </a:r>
            <a:r>
              <a:rPr lang="sv-SE" kern="0" dirty="0" err="1">
                <a:solidFill>
                  <a:schemeClr val="bg1"/>
                </a:solidFill>
              </a:rPr>
              <a:t>view</a:t>
            </a:r>
            <a:endParaRPr lang="sv-SE" kern="0" dirty="0">
              <a:solidFill>
                <a:schemeClr val="bg1"/>
              </a:solidFill>
            </a:endParaRPr>
          </a:p>
        </p:txBody>
      </p:sp>
      <p:pic>
        <p:nvPicPr>
          <p:cNvPr id="2" name="02_Dog.mp4" descr="02_Dog.mp4">
            <a:hlinkClick r:id="" action="ppaction://media"/>
            <a:extLst>
              <a:ext uri="{FF2B5EF4-FFF2-40B4-BE49-F238E27FC236}">
                <a16:creationId xmlns:a16="http://schemas.microsoft.com/office/drawing/2014/main" id="{C228E80B-6F56-6C4D-B9C9-AF9F4CC779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9615" y="598286"/>
            <a:ext cx="6237044" cy="4545214"/>
          </a:xfrm>
          <a:prstGeom prst="rect">
            <a:avLst/>
          </a:prstGeom>
        </p:spPr>
      </p:pic>
    </p:spTree>
    <p:extLst>
      <p:ext uri="{BB962C8B-B14F-4D97-AF65-F5344CB8AC3E}">
        <p14:creationId xmlns:p14="http://schemas.microsoft.com/office/powerpoint/2010/main" val="385668463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8">
            <a:extLst>
              <a:ext uri="{FF2B5EF4-FFF2-40B4-BE49-F238E27FC236}">
                <a16:creationId xmlns:a16="http://schemas.microsoft.com/office/drawing/2014/main" id="{AC418D46-E157-45FB-995F-5215DCFBB209}"/>
              </a:ext>
            </a:extLst>
          </p:cNvPr>
          <p:cNvSpPr txBox="1">
            <a:spLocks/>
          </p:cNvSpPr>
          <p:nvPr/>
        </p:nvSpPr>
        <p:spPr>
          <a:xfrm>
            <a:off x="483177" y="142904"/>
            <a:ext cx="6686550" cy="388541"/>
          </a:xfrm>
          <a:prstGeom prst="rect">
            <a:avLst/>
          </a:prstGeom>
        </p:spPr>
        <p:txBody>
          <a:bodyPr/>
          <a:lstStyle>
            <a:lvl1pPr eaLnBrk="1" hangingPunct="1">
              <a:defRPr sz="2000" b="1">
                <a:latin typeface="Arial"/>
                <a:ea typeface="ＭＳ Ｐゴシック" charset="0"/>
                <a:cs typeface="Arial"/>
              </a:defRPr>
            </a:lvl1pPr>
            <a:lvl2pPr eaLnBrk="1" hangingPunct="1">
              <a:defRPr b="1">
                <a:latin typeface="Arial" charset="0"/>
                <a:ea typeface="ＭＳ Ｐゴシック" charset="0"/>
                <a:cs typeface="ＭＳ Ｐゴシック" charset="0"/>
              </a:defRPr>
            </a:lvl2pPr>
            <a:lvl3pPr eaLnBrk="1" hangingPunct="1">
              <a:defRPr b="1">
                <a:latin typeface="Arial" charset="0"/>
                <a:ea typeface="ＭＳ Ｐゴシック" charset="0"/>
                <a:cs typeface="ＭＳ Ｐゴシック" charset="0"/>
              </a:defRPr>
            </a:lvl3pPr>
            <a:lvl4pPr eaLnBrk="1" hangingPunct="1">
              <a:defRPr b="1">
                <a:latin typeface="Arial" charset="0"/>
                <a:ea typeface="ＭＳ Ｐゴシック" charset="0"/>
                <a:cs typeface="ＭＳ Ｐゴシック" charset="0"/>
              </a:defRPr>
            </a:lvl4pPr>
            <a:lvl5pPr eaLnBrk="1" hangingPunct="1">
              <a:defRPr b="1">
                <a:latin typeface="Arial" charset="0"/>
                <a:ea typeface="ＭＳ Ｐゴシック" charset="0"/>
                <a:cs typeface="ＭＳ Ｐゴシック" charset="0"/>
              </a:defRPr>
            </a:lvl5pPr>
            <a:lvl6pPr marL="457200" fontAlgn="base">
              <a:spcBef>
                <a:spcPct val="0"/>
              </a:spcBef>
              <a:spcAft>
                <a:spcPct val="0"/>
              </a:spcAft>
              <a:defRPr b="1">
                <a:latin typeface="Arial" charset="0"/>
              </a:defRPr>
            </a:lvl6pPr>
            <a:lvl7pPr marL="914400" fontAlgn="base">
              <a:spcBef>
                <a:spcPct val="0"/>
              </a:spcBef>
              <a:spcAft>
                <a:spcPct val="0"/>
              </a:spcAft>
              <a:defRPr b="1">
                <a:latin typeface="Arial" charset="0"/>
              </a:defRPr>
            </a:lvl7pPr>
            <a:lvl8pPr marL="1371600" fontAlgn="base">
              <a:spcBef>
                <a:spcPct val="0"/>
              </a:spcBef>
              <a:spcAft>
                <a:spcPct val="0"/>
              </a:spcAft>
              <a:defRPr b="1">
                <a:latin typeface="Arial" charset="0"/>
              </a:defRPr>
            </a:lvl8pPr>
            <a:lvl9pPr marL="1828800" fontAlgn="base">
              <a:spcBef>
                <a:spcPct val="0"/>
              </a:spcBef>
              <a:spcAft>
                <a:spcPct val="0"/>
              </a:spcAft>
              <a:defRPr b="1">
                <a:latin typeface="Arial" charset="0"/>
              </a:defRPr>
            </a:lvl9pPr>
          </a:lstStyle>
          <a:p>
            <a:r>
              <a:rPr lang="en-US" dirty="0"/>
              <a:t>Typical </a:t>
            </a:r>
            <a:r>
              <a:rPr lang="en-US" dirty="0">
                <a:solidFill>
                  <a:schemeClr val="accent1">
                    <a:lumMod val="75000"/>
                  </a:schemeClr>
                </a:solidFill>
              </a:rPr>
              <a:t>server-based</a:t>
            </a:r>
            <a:r>
              <a:rPr lang="en-US" dirty="0"/>
              <a:t> architecture – 2016 </a:t>
            </a:r>
          </a:p>
        </p:txBody>
      </p:sp>
      <p:pic>
        <p:nvPicPr>
          <p:cNvPr id="10" name="Image 72" descr="Une image contenant texte, moniteur, capture d’écran, écran&#10;&#10;Description générée automatiquement">
            <a:extLst>
              <a:ext uri="{FF2B5EF4-FFF2-40B4-BE49-F238E27FC236}">
                <a16:creationId xmlns:a16="http://schemas.microsoft.com/office/drawing/2014/main" id="{9108DD37-A474-4229-B270-8808BCF15E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6665" y="3468237"/>
            <a:ext cx="1243586" cy="146304"/>
          </a:xfrm>
          <a:prstGeom prst="rect">
            <a:avLst/>
          </a:prstGeom>
          <a:effectLst>
            <a:outerShdw blurRad="50800" dist="38100" dir="2700000" algn="tl" rotWithShape="0">
              <a:prstClr val="black">
                <a:alpha val="40000"/>
              </a:prstClr>
            </a:outerShdw>
          </a:effectLst>
        </p:spPr>
      </p:pic>
      <p:pic>
        <p:nvPicPr>
          <p:cNvPr id="11" name="Image 72" descr="Une image contenant texte, moniteur, capture d’écran, écran&#10;&#10;Description générée automatiquement">
            <a:extLst>
              <a:ext uri="{FF2B5EF4-FFF2-40B4-BE49-F238E27FC236}">
                <a16:creationId xmlns:a16="http://schemas.microsoft.com/office/drawing/2014/main" id="{24759E63-DFBC-47AA-A6B5-1ED8E98CCC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6249" y="3703939"/>
            <a:ext cx="1243586" cy="146304"/>
          </a:xfrm>
          <a:prstGeom prst="rect">
            <a:avLst/>
          </a:prstGeom>
          <a:effectLst>
            <a:outerShdw blurRad="50800" dist="38100" dir="2700000" algn="tl" rotWithShape="0">
              <a:prstClr val="black">
                <a:alpha val="40000"/>
              </a:prstClr>
            </a:outerShdw>
          </a:effectLst>
        </p:spPr>
      </p:pic>
      <p:grpSp>
        <p:nvGrpSpPr>
          <p:cNvPr id="12" name="Groupe 39">
            <a:extLst>
              <a:ext uri="{FF2B5EF4-FFF2-40B4-BE49-F238E27FC236}">
                <a16:creationId xmlns:a16="http://schemas.microsoft.com/office/drawing/2014/main" id="{8A587BE2-7ED4-4D42-B749-14DB88CECE14}"/>
              </a:ext>
            </a:extLst>
          </p:cNvPr>
          <p:cNvGrpSpPr/>
          <p:nvPr/>
        </p:nvGrpSpPr>
        <p:grpSpPr>
          <a:xfrm>
            <a:off x="3906013" y="3493305"/>
            <a:ext cx="1623500" cy="509780"/>
            <a:chOff x="4695817" y="4098620"/>
            <a:chExt cx="2164667" cy="679706"/>
          </a:xfrm>
        </p:grpSpPr>
        <p:pic>
          <p:nvPicPr>
            <p:cNvPr id="13" name="Image 29" descr="Une image contenant table&#10;&#10;Description générée automatiquement">
              <a:extLst>
                <a:ext uri="{FF2B5EF4-FFF2-40B4-BE49-F238E27FC236}">
                  <a16:creationId xmlns:a16="http://schemas.microsoft.com/office/drawing/2014/main" id="{E9187023-B687-4906-8693-7F6642063C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4608" y="4098621"/>
              <a:ext cx="853442" cy="499873"/>
            </a:xfrm>
            <a:prstGeom prst="rect">
              <a:avLst/>
            </a:prstGeom>
            <a:effectLst>
              <a:outerShdw blurRad="50800" dist="38100" dir="2700000" algn="tl" rotWithShape="0">
                <a:prstClr val="black">
                  <a:alpha val="40000"/>
                </a:prstClr>
              </a:outerShdw>
            </a:effectLst>
          </p:spPr>
        </p:pic>
        <p:pic>
          <p:nvPicPr>
            <p:cNvPr id="14" name="Image 33" descr="Une image contenant texte, capture d’écran, équipement électronique, micro-ondes&#10;&#10;Description générée automatiquement">
              <a:extLst>
                <a:ext uri="{FF2B5EF4-FFF2-40B4-BE49-F238E27FC236}">
                  <a16:creationId xmlns:a16="http://schemas.microsoft.com/office/drawing/2014/main" id="{F7D5E3B1-F1B0-49F2-BD99-648022935D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7042" y="4098620"/>
              <a:ext cx="853442" cy="499873"/>
            </a:xfrm>
            <a:prstGeom prst="rect">
              <a:avLst/>
            </a:prstGeom>
            <a:effectLst>
              <a:outerShdw blurRad="50800" dist="38100" dir="2700000" algn="tl" rotWithShape="0">
                <a:prstClr val="black">
                  <a:alpha val="40000"/>
                </a:prstClr>
              </a:outerShdw>
            </a:effectLst>
          </p:spPr>
        </p:pic>
        <p:pic>
          <p:nvPicPr>
            <p:cNvPr id="15" name="Image 204">
              <a:extLst>
                <a:ext uri="{FF2B5EF4-FFF2-40B4-BE49-F238E27FC236}">
                  <a16:creationId xmlns:a16="http://schemas.microsoft.com/office/drawing/2014/main" id="{F4DEA160-0DCB-4342-B747-9168D6B13A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5817" y="4098621"/>
              <a:ext cx="356617" cy="679705"/>
            </a:xfrm>
            <a:prstGeom prst="rect">
              <a:avLst/>
            </a:prstGeom>
            <a:effectLst>
              <a:outerShdw blurRad="50800" dist="38100" dir="2700000" algn="tl" rotWithShape="0">
                <a:prstClr val="black">
                  <a:alpha val="40000"/>
                </a:prstClr>
              </a:outerShdw>
            </a:effectLst>
          </p:spPr>
        </p:pic>
        <p:pic>
          <p:nvPicPr>
            <p:cNvPr id="16" name="Image 205">
              <a:extLst>
                <a:ext uri="{FF2B5EF4-FFF2-40B4-BE49-F238E27FC236}">
                  <a16:creationId xmlns:a16="http://schemas.microsoft.com/office/drawing/2014/main" id="{4B391664-DF60-432B-9BCB-60B41CACB6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73709" y="4616782"/>
              <a:ext cx="969266" cy="161544"/>
            </a:xfrm>
            <a:prstGeom prst="rect">
              <a:avLst/>
            </a:prstGeom>
            <a:effectLst>
              <a:outerShdw blurRad="50800" dist="38100" dir="2700000" algn="tl" rotWithShape="0">
                <a:prstClr val="black">
                  <a:alpha val="40000"/>
                </a:prstClr>
              </a:outerShdw>
            </a:effectLst>
          </p:spPr>
        </p:pic>
      </p:grpSp>
      <p:sp>
        <p:nvSpPr>
          <p:cNvPr id="17" name="Oval 16">
            <a:extLst>
              <a:ext uri="{FF2B5EF4-FFF2-40B4-BE49-F238E27FC236}">
                <a16:creationId xmlns:a16="http://schemas.microsoft.com/office/drawing/2014/main" id="{398250FD-7280-411A-A957-EF4944D92A2D}"/>
              </a:ext>
            </a:extLst>
          </p:cNvPr>
          <p:cNvSpPr/>
          <p:nvPr/>
        </p:nvSpPr>
        <p:spPr>
          <a:xfrm>
            <a:off x="1020952" y="1690806"/>
            <a:ext cx="7429500" cy="694295"/>
          </a:xfrm>
          <a:prstGeom prst="ellipse">
            <a:avLst/>
          </a:prstGeom>
          <a:noFill/>
          <a:ln w="44450" cmpd="dbl">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Connecteur droit 23">
            <a:extLst>
              <a:ext uri="{FF2B5EF4-FFF2-40B4-BE49-F238E27FC236}">
                <a16:creationId xmlns:a16="http://schemas.microsoft.com/office/drawing/2014/main" id="{CA6F74FE-A37C-4044-A3DC-7DFE93A59ED7}"/>
              </a:ext>
            </a:extLst>
          </p:cNvPr>
          <p:cNvCxnSpPr>
            <a:cxnSpLocks/>
          </p:cNvCxnSpPr>
          <p:nvPr/>
        </p:nvCxnSpPr>
        <p:spPr>
          <a:xfrm rot="16200000" flipV="1">
            <a:off x="2037197" y="1223843"/>
            <a:ext cx="788441" cy="318050"/>
          </a:xfrm>
          <a:prstGeom prst="bentConnector3">
            <a:avLst>
              <a:gd name="adj1" fmla="val 99704"/>
            </a:avLst>
          </a:prstGeom>
          <a:ln w="19050">
            <a:solidFill>
              <a:srgbClr val="44546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Connecteur droit 23">
            <a:extLst>
              <a:ext uri="{FF2B5EF4-FFF2-40B4-BE49-F238E27FC236}">
                <a16:creationId xmlns:a16="http://schemas.microsoft.com/office/drawing/2014/main" id="{3B82F158-16FB-4988-AF75-614D175B50EC}"/>
              </a:ext>
            </a:extLst>
          </p:cNvPr>
          <p:cNvCxnSpPr>
            <a:cxnSpLocks/>
            <a:stCxn id="17" idx="0"/>
          </p:cNvCxnSpPr>
          <p:nvPr/>
        </p:nvCxnSpPr>
        <p:spPr>
          <a:xfrm rot="16200000" flipV="1">
            <a:off x="4203272" y="1158376"/>
            <a:ext cx="684985" cy="379875"/>
          </a:xfrm>
          <a:prstGeom prst="bentConnector2">
            <a:avLst/>
          </a:prstGeom>
          <a:ln w="19050">
            <a:solidFill>
              <a:srgbClr val="44546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Connecteur droit 23">
            <a:extLst>
              <a:ext uri="{FF2B5EF4-FFF2-40B4-BE49-F238E27FC236}">
                <a16:creationId xmlns:a16="http://schemas.microsoft.com/office/drawing/2014/main" id="{6447A9BD-08D3-47B5-B037-D100D3DDFF24}"/>
              </a:ext>
            </a:extLst>
          </p:cNvPr>
          <p:cNvCxnSpPr>
            <a:cxnSpLocks/>
          </p:cNvCxnSpPr>
          <p:nvPr/>
        </p:nvCxnSpPr>
        <p:spPr>
          <a:xfrm rot="16200000" flipV="1">
            <a:off x="6368579" y="1186970"/>
            <a:ext cx="775098" cy="405137"/>
          </a:xfrm>
          <a:prstGeom prst="bentConnector2">
            <a:avLst/>
          </a:prstGeom>
          <a:ln w="19050">
            <a:solidFill>
              <a:srgbClr val="44546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Connecteur droit 23">
            <a:extLst>
              <a:ext uri="{FF2B5EF4-FFF2-40B4-BE49-F238E27FC236}">
                <a16:creationId xmlns:a16="http://schemas.microsoft.com/office/drawing/2014/main" id="{D917E9CE-3BA8-4839-A266-33B7CA00A3A3}"/>
              </a:ext>
            </a:extLst>
          </p:cNvPr>
          <p:cNvCxnSpPr>
            <a:cxnSpLocks/>
            <a:stCxn id="10" idx="0"/>
            <a:endCxn id="17" idx="3"/>
          </p:cNvCxnSpPr>
          <p:nvPr/>
        </p:nvCxnSpPr>
        <p:spPr>
          <a:xfrm rot="16200000" flipV="1">
            <a:off x="1951311" y="2441090"/>
            <a:ext cx="1184813" cy="869481"/>
          </a:xfrm>
          <a:prstGeom prst="bentConnector3">
            <a:avLst>
              <a:gd name="adj1" fmla="val 50000"/>
            </a:avLst>
          </a:prstGeom>
          <a:ln w="19050">
            <a:solidFill>
              <a:srgbClr val="44546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Connecteur droit 23">
            <a:extLst>
              <a:ext uri="{FF2B5EF4-FFF2-40B4-BE49-F238E27FC236}">
                <a16:creationId xmlns:a16="http://schemas.microsoft.com/office/drawing/2014/main" id="{82BDBD72-A79F-44BC-AD37-B3808C03AFAD}"/>
              </a:ext>
            </a:extLst>
          </p:cNvPr>
          <p:cNvCxnSpPr>
            <a:cxnSpLocks/>
            <a:stCxn id="15" idx="0"/>
            <a:endCxn id="17" idx="4"/>
          </p:cNvCxnSpPr>
          <p:nvPr/>
        </p:nvCxnSpPr>
        <p:spPr>
          <a:xfrm rot="5400000" flipH="1" flipV="1">
            <a:off x="3833620" y="2591226"/>
            <a:ext cx="1108206" cy="695957"/>
          </a:xfrm>
          <a:prstGeom prst="bentConnector3">
            <a:avLst>
              <a:gd name="adj1" fmla="val 50000"/>
            </a:avLst>
          </a:prstGeom>
          <a:ln w="19050">
            <a:solidFill>
              <a:srgbClr val="44546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ZoneTexte 88">
            <a:extLst>
              <a:ext uri="{FF2B5EF4-FFF2-40B4-BE49-F238E27FC236}">
                <a16:creationId xmlns:a16="http://schemas.microsoft.com/office/drawing/2014/main" id="{2952AB6B-5528-4DC6-B3DF-435258E61F87}"/>
              </a:ext>
            </a:extLst>
          </p:cNvPr>
          <p:cNvSpPr txBox="1"/>
          <p:nvPr/>
        </p:nvSpPr>
        <p:spPr>
          <a:xfrm>
            <a:off x="2267393" y="3868210"/>
            <a:ext cx="1314450" cy="5078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900" b="1" dirty="0">
                <a:solidFill>
                  <a:srgbClr val="1B59A4"/>
                </a:solidFill>
                <a:ea typeface="Verdana" panose="020B0604030504040204" pitchFamily="34" charset="0"/>
                <a:cs typeface="Arial" panose="020B0604020202020204" pitchFamily="34" charset="0"/>
              </a:rPr>
              <a:t>CT-Center </a:t>
            </a:r>
          </a:p>
          <a:p>
            <a:pPr algn="ctr"/>
            <a:r>
              <a:rPr lang="en-US" sz="900" b="1" dirty="0">
                <a:ea typeface="Verdana" panose="020B0604030504040204" pitchFamily="34" charset="0"/>
                <a:cs typeface="Arial" panose="020B0604020202020204" pitchFamily="34" charset="0"/>
              </a:rPr>
              <a:t>Optional redundancy</a:t>
            </a:r>
          </a:p>
        </p:txBody>
      </p:sp>
      <p:sp>
        <p:nvSpPr>
          <p:cNvPr id="24" name="ZoneTexte 88">
            <a:extLst>
              <a:ext uri="{FF2B5EF4-FFF2-40B4-BE49-F238E27FC236}">
                <a16:creationId xmlns:a16="http://schemas.microsoft.com/office/drawing/2014/main" id="{A68CB66E-1D32-4FA6-89AB-9AC770569E95}"/>
              </a:ext>
            </a:extLst>
          </p:cNvPr>
          <p:cNvSpPr txBox="1"/>
          <p:nvPr/>
        </p:nvSpPr>
        <p:spPr>
          <a:xfrm>
            <a:off x="4060525" y="4016801"/>
            <a:ext cx="1314450" cy="2308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900" b="1" dirty="0">
                <a:solidFill>
                  <a:srgbClr val="1B59A4"/>
                </a:solidFill>
                <a:ea typeface="Verdana" panose="020B0604030504040204" pitchFamily="34" charset="0"/>
                <a:cs typeface="Arial" panose="020B0604020202020204" pitchFamily="34" charset="0"/>
              </a:rPr>
              <a:t>CT-Center Client</a:t>
            </a:r>
          </a:p>
        </p:txBody>
      </p:sp>
      <p:grpSp>
        <p:nvGrpSpPr>
          <p:cNvPr id="25" name="Group 24">
            <a:extLst>
              <a:ext uri="{FF2B5EF4-FFF2-40B4-BE49-F238E27FC236}">
                <a16:creationId xmlns:a16="http://schemas.microsoft.com/office/drawing/2014/main" id="{9D81056E-CC32-4484-A00D-E7480BA051A3}"/>
              </a:ext>
            </a:extLst>
          </p:cNvPr>
          <p:cNvGrpSpPr/>
          <p:nvPr/>
        </p:nvGrpSpPr>
        <p:grpSpPr>
          <a:xfrm>
            <a:off x="5974257" y="3509629"/>
            <a:ext cx="1239014" cy="267463"/>
            <a:chOff x="8534400" y="5057831"/>
            <a:chExt cx="1652019" cy="356617"/>
          </a:xfrm>
        </p:grpSpPr>
        <p:pic>
          <p:nvPicPr>
            <p:cNvPr id="26" name="Image 54">
              <a:extLst>
                <a:ext uri="{FF2B5EF4-FFF2-40B4-BE49-F238E27FC236}">
                  <a16:creationId xmlns:a16="http://schemas.microsoft.com/office/drawing/2014/main" id="{E434141F-540D-48BA-8205-953C224449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34400" y="5057831"/>
              <a:ext cx="1652019" cy="356617"/>
            </a:xfrm>
            <a:prstGeom prst="rect">
              <a:avLst/>
            </a:prstGeom>
            <a:effectLst>
              <a:outerShdw blurRad="50800" dist="38100" dir="2700000" algn="tl" rotWithShape="0">
                <a:prstClr val="black">
                  <a:alpha val="40000"/>
                </a:prstClr>
              </a:outerShdw>
            </a:effectLst>
          </p:spPr>
        </p:pic>
        <p:sp>
          <p:nvSpPr>
            <p:cNvPr id="27" name="ZoneTexte 156">
              <a:extLst>
                <a:ext uri="{FF2B5EF4-FFF2-40B4-BE49-F238E27FC236}">
                  <a16:creationId xmlns:a16="http://schemas.microsoft.com/office/drawing/2014/main" id="{EE1283C3-9B87-4F02-B090-25768ACBA071}"/>
                </a:ext>
              </a:extLst>
            </p:cNvPr>
            <p:cNvSpPr txBox="1"/>
            <p:nvPr/>
          </p:nvSpPr>
          <p:spPr>
            <a:xfrm>
              <a:off x="9060787" y="5098494"/>
              <a:ext cx="609569" cy="276998"/>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750" b="1" dirty="0">
                  <a:ea typeface="Verdana" panose="020B0604030504040204" pitchFamily="34" charset="0"/>
                  <a:cs typeface="Arial" panose="020B0604020202020204" pitchFamily="34" charset="0"/>
                </a:rPr>
                <a:t>ATMS</a:t>
              </a:r>
            </a:p>
          </p:txBody>
        </p:sp>
      </p:grpSp>
      <p:grpSp>
        <p:nvGrpSpPr>
          <p:cNvPr id="28" name="Group 27">
            <a:extLst>
              <a:ext uri="{FF2B5EF4-FFF2-40B4-BE49-F238E27FC236}">
                <a16:creationId xmlns:a16="http://schemas.microsoft.com/office/drawing/2014/main" id="{750627EA-B8C2-4583-91BA-317880F7FB0C}"/>
              </a:ext>
            </a:extLst>
          </p:cNvPr>
          <p:cNvGrpSpPr/>
          <p:nvPr/>
        </p:nvGrpSpPr>
        <p:grpSpPr>
          <a:xfrm>
            <a:off x="7415895" y="3501161"/>
            <a:ext cx="1239014" cy="267463"/>
            <a:chOff x="10287000" y="4485042"/>
            <a:chExt cx="1652019" cy="356617"/>
          </a:xfrm>
        </p:grpSpPr>
        <p:pic>
          <p:nvPicPr>
            <p:cNvPr id="29" name="Image 54">
              <a:extLst>
                <a:ext uri="{FF2B5EF4-FFF2-40B4-BE49-F238E27FC236}">
                  <a16:creationId xmlns:a16="http://schemas.microsoft.com/office/drawing/2014/main" id="{E2A7D115-2243-4D91-90A4-29EBE311469D}"/>
                </a:ext>
              </a:extLst>
            </p:cNvPr>
            <p:cNvPicPr>
              <a:picLocks noChangeAspect="1"/>
            </p:cNvPicPr>
            <p:nvPr/>
          </p:nvPicPr>
          <p:blipFill>
            <a:blip r:embed="rId9" cstate="print">
              <a:duotone>
                <a:schemeClr val="accent4">
                  <a:shade val="45000"/>
                  <a:satMod val="135000"/>
                </a:schemeClr>
                <a:prstClr val="white"/>
              </a:duotone>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287000" y="4485042"/>
              <a:ext cx="1652019" cy="356617"/>
            </a:xfrm>
            <a:prstGeom prst="rect">
              <a:avLst/>
            </a:prstGeom>
            <a:effectLst>
              <a:outerShdw blurRad="50800" dist="38100" dir="2700000" algn="tl" rotWithShape="0">
                <a:prstClr val="black">
                  <a:alpha val="40000"/>
                </a:prstClr>
              </a:outerShdw>
            </a:effectLst>
          </p:spPr>
        </p:pic>
        <p:sp>
          <p:nvSpPr>
            <p:cNvPr id="30" name="ZoneTexte 156">
              <a:extLst>
                <a:ext uri="{FF2B5EF4-FFF2-40B4-BE49-F238E27FC236}">
                  <a16:creationId xmlns:a16="http://schemas.microsoft.com/office/drawing/2014/main" id="{27460E0B-1F28-4E97-AA26-EDD6D12057AF}"/>
                </a:ext>
              </a:extLst>
            </p:cNvPr>
            <p:cNvSpPr txBox="1"/>
            <p:nvPr/>
          </p:nvSpPr>
          <p:spPr>
            <a:xfrm>
              <a:off x="10856135" y="4525705"/>
              <a:ext cx="524075" cy="276998"/>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750" b="1" dirty="0">
                  <a:ea typeface="Verdana" panose="020B0604030504040204" pitchFamily="34" charset="0"/>
                  <a:cs typeface="Arial" panose="020B0604020202020204" pitchFamily="34" charset="0"/>
                </a:rPr>
                <a:t>VMS</a:t>
              </a:r>
            </a:p>
          </p:txBody>
        </p:sp>
      </p:grpSp>
      <p:cxnSp>
        <p:nvCxnSpPr>
          <p:cNvPr id="31" name="Connecteur droit 23">
            <a:extLst>
              <a:ext uri="{FF2B5EF4-FFF2-40B4-BE49-F238E27FC236}">
                <a16:creationId xmlns:a16="http://schemas.microsoft.com/office/drawing/2014/main" id="{363D7264-9EF6-41F3-9645-86C9B7AAA495}"/>
              </a:ext>
            </a:extLst>
          </p:cNvPr>
          <p:cNvCxnSpPr>
            <a:cxnSpLocks/>
            <a:stCxn id="26" idx="0"/>
            <a:endCxn id="17" idx="5"/>
          </p:cNvCxnSpPr>
          <p:nvPr/>
        </p:nvCxnSpPr>
        <p:spPr>
          <a:xfrm rot="5400000" flipH="1" flipV="1">
            <a:off x="6364993" y="2512196"/>
            <a:ext cx="1226205" cy="768662"/>
          </a:xfrm>
          <a:prstGeom prst="bentConnector3">
            <a:avLst>
              <a:gd name="adj1" fmla="val 50000"/>
            </a:avLst>
          </a:prstGeom>
          <a:ln w="19050">
            <a:solidFill>
              <a:srgbClr val="44546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Connecteur droit 23">
            <a:extLst>
              <a:ext uri="{FF2B5EF4-FFF2-40B4-BE49-F238E27FC236}">
                <a16:creationId xmlns:a16="http://schemas.microsoft.com/office/drawing/2014/main" id="{145EE17D-B857-4545-ADA5-B7602ECC3A02}"/>
              </a:ext>
            </a:extLst>
          </p:cNvPr>
          <p:cNvCxnSpPr>
            <a:cxnSpLocks/>
            <a:stCxn id="29" idx="0"/>
            <a:endCxn id="17" idx="5"/>
          </p:cNvCxnSpPr>
          <p:nvPr/>
        </p:nvCxnSpPr>
        <p:spPr>
          <a:xfrm rot="16200000" flipV="1">
            <a:off x="7090047" y="2555805"/>
            <a:ext cx="1217737" cy="672975"/>
          </a:xfrm>
          <a:prstGeom prst="bentConnector3">
            <a:avLst>
              <a:gd name="adj1" fmla="val 50000"/>
            </a:avLst>
          </a:prstGeom>
          <a:ln w="19050">
            <a:solidFill>
              <a:srgbClr val="44546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ZoneTexte 88">
            <a:extLst>
              <a:ext uri="{FF2B5EF4-FFF2-40B4-BE49-F238E27FC236}">
                <a16:creationId xmlns:a16="http://schemas.microsoft.com/office/drawing/2014/main" id="{A006B921-771C-4601-98CA-A1C31020411E}"/>
              </a:ext>
            </a:extLst>
          </p:cNvPr>
          <p:cNvSpPr txBox="1"/>
          <p:nvPr/>
        </p:nvSpPr>
        <p:spPr>
          <a:xfrm>
            <a:off x="6705202" y="2891437"/>
            <a:ext cx="131445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900" b="1" dirty="0">
                <a:solidFill>
                  <a:srgbClr val="1B59A4"/>
                </a:solidFill>
                <a:ea typeface="Verdana" panose="020B0604030504040204" pitchFamily="34" charset="0"/>
                <a:cs typeface="Arial" panose="020B0604020202020204" pitchFamily="34" charset="0"/>
              </a:rPr>
              <a:t>CT-SDK</a:t>
            </a:r>
          </a:p>
          <a:p>
            <a:pPr algn="ctr"/>
            <a:r>
              <a:rPr lang="en-US" sz="900" b="1" dirty="0">
                <a:ea typeface="Verdana" panose="020B0604030504040204" pitchFamily="34" charset="0"/>
                <a:cs typeface="Arial" panose="020B0604020202020204" pitchFamily="34" charset="0"/>
              </a:rPr>
              <a:t>(Optional)</a:t>
            </a:r>
          </a:p>
        </p:txBody>
      </p:sp>
      <p:sp>
        <p:nvSpPr>
          <p:cNvPr id="38" name="ZoneTexte 88">
            <a:extLst>
              <a:ext uri="{FF2B5EF4-FFF2-40B4-BE49-F238E27FC236}">
                <a16:creationId xmlns:a16="http://schemas.microsoft.com/office/drawing/2014/main" id="{CC28B80B-E399-4E36-8104-BD56F46198A6}"/>
              </a:ext>
            </a:extLst>
          </p:cNvPr>
          <p:cNvSpPr txBox="1"/>
          <p:nvPr/>
        </p:nvSpPr>
        <p:spPr>
          <a:xfrm>
            <a:off x="500744" y="4023308"/>
            <a:ext cx="1552150" cy="5078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900" b="1" dirty="0">
                <a:solidFill>
                  <a:srgbClr val="1B59A4"/>
                </a:solidFill>
                <a:ea typeface="Verdana" panose="020B0604030504040204" pitchFamily="34" charset="0"/>
                <a:cs typeface="Arial" panose="020B0604020202020204" pitchFamily="34" charset="0"/>
              </a:rPr>
              <a:t>CT-IM Analytics </a:t>
            </a:r>
          </a:p>
          <a:p>
            <a:pPr algn="ctr"/>
            <a:r>
              <a:rPr lang="en-US" sz="900" b="1" dirty="0">
                <a:ea typeface="Verdana" panose="020B0604030504040204" pitchFamily="34" charset="0"/>
                <a:cs typeface="Arial" panose="020B0604020202020204" pitchFamily="34" charset="0"/>
              </a:rPr>
              <a:t>(20 to 30 channels per CPU)</a:t>
            </a:r>
          </a:p>
        </p:txBody>
      </p:sp>
      <p:cxnSp>
        <p:nvCxnSpPr>
          <p:cNvPr id="39" name="Connecteur droit 23">
            <a:extLst>
              <a:ext uri="{FF2B5EF4-FFF2-40B4-BE49-F238E27FC236}">
                <a16:creationId xmlns:a16="http://schemas.microsoft.com/office/drawing/2014/main" id="{16132709-92E5-4337-B26B-72BCBAC92D91}"/>
              </a:ext>
            </a:extLst>
          </p:cNvPr>
          <p:cNvCxnSpPr>
            <a:cxnSpLocks/>
            <a:endCxn id="17" idx="2"/>
          </p:cNvCxnSpPr>
          <p:nvPr/>
        </p:nvCxnSpPr>
        <p:spPr>
          <a:xfrm rot="16200000" flipV="1">
            <a:off x="226167" y="2832738"/>
            <a:ext cx="1845606" cy="256037"/>
          </a:xfrm>
          <a:prstGeom prst="bentConnector4">
            <a:avLst>
              <a:gd name="adj1" fmla="val 40595"/>
              <a:gd name="adj2" fmla="val 308924"/>
            </a:avLst>
          </a:prstGeom>
          <a:ln w="19050">
            <a:solidFill>
              <a:srgbClr val="44546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4" name="Image 70">
            <a:extLst>
              <a:ext uri="{FF2B5EF4-FFF2-40B4-BE49-F238E27FC236}">
                <a16:creationId xmlns:a16="http://schemas.microsoft.com/office/drawing/2014/main" id="{F98C362B-6A7F-47E4-A032-5E8AB5740CB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5195" y="3808775"/>
            <a:ext cx="1243586" cy="146304"/>
          </a:xfrm>
          <a:prstGeom prst="rect">
            <a:avLst/>
          </a:prstGeom>
          <a:effectLst>
            <a:outerShdw blurRad="50800" dist="38100" dir="2700000" algn="tl" rotWithShape="0">
              <a:prstClr val="black">
                <a:alpha val="40000"/>
              </a:prstClr>
            </a:outerShdw>
          </a:effectLst>
        </p:spPr>
      </p:pic>
      <p:pic>
        <p:nvPicPr>
          <p:cNvPr id="55" name="Image 70">
            <a:extLst>
              <a:ext uri="{FF2B5EF4-FFF2-40B4-BE49-F238E27FC236}">
                <a16:creationId xmlns:a16="http://schemas.microsoft.com/office/drawing/2014/main" id="{CE915274-5762-4A0B-A093-42614E23A3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3945" y="3601891"/>
            <a:ext cx="1243586" cy="146304"/>
          </a:xfrm>
          <a:prstGeom prst="rect">
            <a:avLst/>
          </a:prstGeom>
          <a:effectLst>
            <a:outerShdw blurRad="50800" dist="38100" dir="2700000" algn="tl" rotWithShape="0">
              <a:prstClr val="black">
                <a:alpha val="40000"/>
              </a:prstClr>
            </a:outerShdw>
          </a:effectLst>
        </p:spPr>
      </p:pic>
      <p:pic>
        <p:nvPicPr>
          <p:cNvPr id="56" name="Image 70">
            <a:extLst>
              <a:ext uri="{FF2B5EF4-FFF2-40B4-BE49-F238E27FC236}">
                <a16:creationId xmlns:a16="http://schemas.microsoft.com/office/drawing/2014/main" id="{9122C187-5045-4095-B443-0C50F88288C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5377" y="3394836"/>
            <a:ext cx="1243586" cy="146304"/>
          </a:xfrm>
          <a:prstGeom prst="rect">
            <a:avLst/>
          </a:prstGeom>
          <a:effectLst>
            <a:outerShdw blurRad="50800" dist="38100" dir="2700000" algn="tl" rotWithShape="0">
              <a:prstClr val="black">
                <a:alpha val="40000"/>
              </a:prstClr>
            </a:outerShdw>
          </a:effectLst>
        </p:spPr>
      </p:pic>
      <p:pic>
        <p:nvPicPr>
          <p:cNvPr id="108" name="Image 26">
            <a:extLst>
              <a:ext uri="{FF2B5EF4-FFF2-40B4-BE49-F238E27FC236}">
                <a16:creationId xmlns:a16="http://schemas.microsoft.com/office/drawing/2014/main" id="{D48DF5FC-612F-4908-96BA-EF128AA797B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726207">
            <a:off x="1665248" y="924892"/>
            <a:ext cx="640459" cy="260084"/>
          </a:xfrm>
          <a:prstGeom prst="rect">
            <a:avLst/>
          </a:prstGeom>
          <a:effectLst>
            <a:outerShdw blurRad="50800" dist="38100" dir="2700000" algn="tl" rotWithShape="0">
              <a:prstClr val="black">
                <a:alpha val="40000"/>
              </a:prstClr>
            </a:outerShdw>
          </a:effectLst>
        </p:spPr>
      </p:pic>
      <p:pic>
        <p:nvPicPr>
          <p:cNvPr id="109" name="Image 26">
            <a:extLst>
              <a:ext uri="{FF2B5EF4-FFF2-40B4-BE49-F238E27FC236}">
                <a16:creationId xmlns:a16="http://schemas.microsoft.com/office/drawing/2014/main" id="{0308C5BC-D14A-45EA-87A9-128B525BE5A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726207">
            <a:off x="3734884" y="933575"/>
            <a:ext cx="640459" cy="260084"/>
          </a:xfrm>
          <a:prstGeom prst="rect">
            <a:avLst/>
          </a:prstGeom>
          <a:effectLst>
            <a:outerShdw blurRad="50800" dist="38100" dir="2700000" algn="tl" rotWithShape="0">
              <a:prstClr val="black">
                <a:alpha val="40000"/>
              </a:prstClr>
            </a:outerShdw>
          </a:effectLst>
        </p:spPr>
      </p:pic>
      <p:pic>
        <p:nvPicPr>
          <p:cNvPr id="110" name="Image 26">
            <a:extLst>
              <a:ext uri="{FF2B5EF4-FFF2-40B4-BE49-F238E27FC236}">
                <a16:creationId xmlns:a16="http://schemas.microsoft.com/office/drawing/2014/main" id="{DB380B44-36D0-4E58-A1CA-AD0BA81C5DB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726207">
            <a:off x="5932737" y="948008"/>
            <a:ext cx="640459" cy="260084"/>
          </a:xfrm>
          <a:prstGeom prst="rect">
            <a:avLst/>
          </a:prstGeom>
          <a:effectLst>
            <a:outerShdw blurRad="50800" dist="38100" dir="2700000" algn="tl" rotWithShape="0">
              <a:prstClr val="black">
                <a:alpha val="40000"/>
              </a:prstClr>
            </a:outerShdw>
          </a:effectLst>
        </p:spPr>
      </p:pic>
      <p:sp>
        <p:nvSpPr>
          <p:cNvPr id="111" name="TextBox 110">
            <a:extLst>
              <a:ext uri="{FF2B5EF4-FFF2-40B4-BE49-F238E27FC236}">
                <a16:creationId xmlns:a16="http://schemas.microsoft.com/office/drawing/2014/main" id="{5A13967C-506B-47EE-9CBC-EB846DA83D5F}"/>
              </a:ext>
            </a:extLst>
          </p:cNvPr>
          <p:cNvSpPr txBox="1"/>
          <p:nvPr/>
        </p:nvSpPr>
        <p:spPr>
          <a:xfrm>
            <a:off x="1710254" y="1161346"/>
            <a:ext cx="685280" cy="507831"/>
          </a:xfrm>
          <a:prstGeom prst="rect">
            <a:avLst/>
          </a:prstGeom>
          <a:noFill/>
        </p:spPr>
        <p:txBody>
          <a:bodyPr wrap="square" rtlCol="0">
            <a:spAutoFit/>
          </a:bodyPr>
          <a:lstStyle/>
          <a:p>
            <a:pPr algn="ctr"/>
            <a:r>
              <a:rPr lang="en-US" sz="900" dirty="0"/>
              <a:t>IP Camera</a:t>
            </a:r>
          </a:p>
          <a:p>
            <a:pPr algn="ctr"/>
            <a:r>
              <a:rPr lang="en-US" sz="900" dirty="0"/>
              <a:t>ONVIF-S</a:t>
            </a:r>
          </a:p>
        </p:txBody>
      </p:sp>
      <p:sp>
        <p:nvSpPr>
          <p:cNvPr id="112" name="TextBox 111">
            <a:extLst>
              <a:ext uri="{FF2B5EF4-FFF2-40B4-BE49-F238E27FC236}">
                <a16:creationId xmlns:a16="http://schemas.microsoft.com/office/drawing/2014/main" id="{6C515DC6-947F-466B-A72D-0E825D5B3B48}"/>
              </a:ext>
            </a:extLst>
          </p:cNvPr>
          <p:cNvSpPr txBox="1"/>
          <p:nvPr/>
        </p:nvSpPr>
        <p:spPr>
          <a:xfrm>
            <a:off x="3945770" y="1161346"/>
            <a:ext cx="685280" cy="507831"/>
          </a:xfrm>
          <a:prstGeom prst="rect">
            <a:avLst/>
          </a:prstGeom>
          <a:noFill/>
        </p:spPr>
        <p:txBody>
          <a:bodyPr wrap="square" rtlCol="0">
            <a:spAutoFit/>
          </a:bodyPr>
          <a:lstStyle/>
          <a:p>
            <a:pPr algn="ctr"/>
            <a:r>
              <a:rPr lang="en-US" sz="900" dirty="0"/>
              <a:t>IP Camera</a:t>
            </a:r>
          </a:p>
          <a:p>
            <a:pPr algn="ctr"/>
            <a:r>
              <a:rPr lang="en-US" sz="900" dirty="0"/>
              <a:t>ONVIF-S</a:t>
            </a:r>
          </a:p>
        </p:txBody>
      </p:sp>
      <p:sp>
        <p:nvSpPr>
          <p:cNvPr id="113" name="TextBox 112">
            <a:extLst>
              <a:ext uri="{FF2B5EF4-FFF2-40B4-BE49-F238E27FC236}">
                <a16:creationId xmlns:a16="http://schemas.microsoft.com/office/drawing/2014/main" id="{A7827598-CF23-4FE8-A74C-99AC2783FDE4}"/>
              </a:ext>
            </a:extLst>
          </p:cNvPr>
          <p:cNvSpPr txBox="1"/>
          <p:nvPr/>
        </p:nvSpPr>
        <p:spPr>
          <a:xfrm>
            <a:off x="6244516" y="1161346"/>
            <a:ext cx="685280" cy="507831"/>
          </a:xfrm>
          <a:prstGeom prst="rect">
            <a:avLst/>
          </a:prstGeom>
          <a:noFill/>
        </p:spPr>
        <p:txBody>
          <a:bodyPr wrap="square" rtlCol="0">
            <a:spAutoFit/>
          </a:bodyPr>
          <a:lstStyle/>
          <a:p>
            <a:pPr algn="ctr"/>
            <a:r>
              <a:rPr lang="en-US" sz="900" dirty="0"/>
              <a:t>IP Camera</a:t>
            </a:r>
          </a:p>
          <a:p>
            <a:pPr algn="ctr"/>
            <a:r>
              <a:rPr lang="en-US" sz="900" dirty="0"/>
              <a:t>ONVIF-S</a:t>
            </a:r>
          </a:p>
        </p:txBody>
      </p:sp>
      <p:sp>
        <p:nvSpPr>
          <p:cNvPr id="114" name="TextBox 113">
            <a:extLst>
              <a:ext uri="{FF2B5EF4-FFF2-40B4-BE49-F238E27FC236}">
                <a16:creationId xmlns:a16="http://schemas.microsoft.com/office/drawing/2014/main" id="{FEFDB731-C371-4456-B866-B069E950F858}"/>
              </a:ext>
            </a:extLst>
          </p:cNvPr>
          <p:cNvSpPr txBox="1"/>
          <p:nvPr/>
        </p:nvSpPr>
        <p:spPr>
          <a:xfrm>
            <a:off x="3574930" y="1846333"/>
            <a:ext cx="2299772" cy="369332"/>
          </a:xfrm>
          <a:prstGeom prst="rect">
            <a:avLst/>
          </a:prstGeom>
          <a:noFill/>
        </p:spPr>
        <p:txBody>
          <a:bodyPr wrap="square" rtlCol="0">
            <a:spAutoFit/>
          </a:bodyPr>
          <a:lstStyle/>
          <a:p>
            <a:pPr algn="ctr"/>
            <a:r>
              <a:rPr lang="en-US" sz="1800" dirty="0">
                <a:solidFill>
                  <a:srgbClr val="44546A"/>
                </a:solidFill>
              </a:rPr>
              <a:t>Local Area Network</a:t>
            </a:r>
          </a:p>
        </p:txBody>
      </p:sp>
      <p:sp>
        <p:nvSpPr>
          <p:cNvPr id="5" name="Oval 4">
            <a:extLst>
              <a:ext uri="{FF2B5EF4-FFF2-40B4-BE49-F238E27FC236}">
                <a16:creationId xmlns:a16="http://schemas.microsoft.com/office/drawing/2014/main" id="{77B45698-B771-5946-B3C7-42D8F44AB0CF}"/>
              </a:ext>
            </a:extLst>
          </p:cNvPr>
          <p:cNvSpPr/>
          <p:nvPr/>
        </p:nvSpPr>
        <p:spPr bwMode="auto">
          <a:xfrm>
            <a:off x="321283" y="3193033"/>
            <a:ext cx="1882881" cy="1362031"/>
          </a:xfrm>
          <a:prstGeom prst="ellipse">
            <a:avLst/>
          </a:prstGeom>
          <a:no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pic>
        <p:nvPicPr>
          <p:cNvPr id="2" name="Picture 1">
            <a:extLst>
              <a:ext uri="{FF2B5EF4-FFF2-40B4-BE49-F238E27FC236}">
                <a16:creationId xmlns:a16="http://schemas.microsoft.com/office/drawing/2014/main" id="{32257E17-AF36-0D71-BD15-52B6E13090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45400" y="4612192"/>
            <a:ext cx="1498600" cy="635000"/>
          </a:xfrm>
          <a:prstGeom prst="rect">
            <a:avLst/>
          </a:prstGeom>
        </p:spPr>
      </p:pic>
    </p:spTree>
    <p:extLst>
      <p:ext uri="{BB962C8B-B14F-4D97-AF65-F5344CB8AC3E}">
        <p14:creationId xmlns:p14="http://schemas.microsoft.com/office/powerpoint/2010/main" val="1003272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EC7C417D-4A87-430F-922C-E3DBC313568A}"/>
              </a:ext>
            </a:extLst>
          </p:cNvPr>
          <p:cNvSpPr>
            <a:spLocks noGrp="1"/>
          </p:cNvSpPr>
          <p:nvPr>
            <p:ph type="title"/>
          </p:nvPr>
        </p:nvSpPr>
        <p:spPr>
          <a:xfrm>
            <a:off x="433059" y="154505"/>
            <a:ext cx="8143674" cy="388541"/>
          </a:xfrm>
        </p:spPr>
        <p:txBody>
          <a:bodyPr/>
          <a:lstStyle/>
          <a:p>
            <a:r>
              <a:rPr lang="en-US" sz="2000" dirty="0"/>
              <a:t>Typical </a:t>
            </a:r>
            <a:r>
              <a:rPr lang="en-US" sz="2000" dirty="0">
                <a:solidFill>
                  <a:schemeClr val="accent1">
                    <a:lumMod val="75000"/>
                  </a:schemeClr>
                </a:solidFill>
              </a:rPr>
              <a:t>edge-based</a:t>
            </a:r>
            <a:r>
              <a:rPr lang="en-US" sz="2000" dirty="0"/>
              <a:t> architecture - Today</a:t>
            </a:r>
            <a:endParaRPr lang="en-US" sz="1800" dirty="0"/>
          </a:p>
        </p:txBody>
      </p:sp>
      <p:pic>
        <p:nvPicPr>
          <p:cNvPr id="4" name="Image 6" descr="Une image contenant texte&#10;&#10;Description générée automatiquement">
            <a:extLst>
              <a:ext uri="{FF2B5EF4-FFF2-40B4-BE49-F238E27FC236}">
                <a16:creationId xmlns:a16="http://schemas.microsoft.com/office/drawing/2014/main" id="{E1D46354-C264-45FB-8803-D0BDA7A9A2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325" y="999319"/>
            <a:ext cx="797021" cy="407301"/>
          </a:xfrm>
          <a:prstGeom prst="rect">
            <a:avLst/>
          </a:prstGeom>
          <a:effectLst>
            <a:outerShdw blurRad="50800" dist="38100" dir="2700000" algn="tl" rotWithShape="0">
              <a:prstClr val="black">
                <a:alpha val="40000"/>
              </a:prstClr>
            </a:outerShdw>
          </a:effectLst>
        </p:spPr>
      </p:pic>
      <p:sp>
        <p:nvSpPr>
          <p:cNvPr id="5" name="ZoneTexte 88">
            <a:extLst>
              <a:ext uri="{FF2B5EF4-FFF2-40B4-BE49-F238E27FC236}">
                <a16:creationId xmlns:a16="http://schemas.microsoft.com/office/drawing/2014/main" id="{E658FC37-7252-46EC-A52C-10BADE7850D3}"/>
              </a:ext>
            </a:extLst>
          </p:cNvPr>
          <p:cNvSpPr txBox="1"/>
          <p:nvPr/>
        </p:nvSpPr>
        <p:spPr>
          <a:xfrm>
            <a:off x="1070053" y="1422651"/>
            <a:ext cx="797021"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900" b="1" dirty="0">
                <a:solidFill>
                  <a:srgbClr val="1B59A4"/>
                </a:solidFill>
                <a:ea typeface="Verdana" panose="020B0604030504040204" pitchFamily="34" charset="0"/>
                <a:cs typeface="Arial" panose="020B0604020202020204" pitchFamily="34" charset="0"/>
              </a:rPr>
              <a:t>CT-IM Analytics</a:t>
            </a:r>
          </a:p>
        </p:txBody>
      </p:sp>
      <p:sp>
        <p:nvSpPr>
          <p:cNvPr id="7" name="ZoneTexte 88">
            <a:extLst>
              <a:ext uri="{FF2B5EF4-FFF2-40B4-BE49-F238E27FC236}">
                <a16:creationId xmlns:a16="http://schemas.microsoft.com/office/drawing/2014/main" id="{3E4AF967-0B95-472B-AC68-76D2839CDCCB}"/>
              </a:ext>
            </a:extLst>
          </p:cNvPr>
          <p:cNvSpPr txBox="1"/>
          <p:nvPr/>
        </p:nvSpPr>
        <p:spPr>
          <a:xfrm>
            <a:off x="3591010" y="1514369"/>
            <a:ext cx="797021"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900" b="1" dirty="0">
                <a:solidFill>
                  <a:srgbClr val="1B59A4"/>
                </a:solidFill>
                <a:ea typeface="Verdana" panose="020B0604030504040204" pitchFamily="34" charset="0"/>
                <a:cs typeface="Arial" panose="020B0604020202020204" pitchFamily="34" charset="0"/>
              </a:rPr>
              <a:t>CT-IM Analytics</a:t>
            </a:r>
          </a:p>
        </p:txBody>
      </p:sp>
      <p:sp>
        <p:nvSpPr>
          <p:cNvPr id="11" name="ZoneTexte 88">
            <a:extLst>
              <a:ext uri="{FF2B5EF4-FFF2-40B4-BE49-F238E27FC236}">
                <a16:creationId xmlns:a16="http://schemas.microsoft.com/office/drawing/2014/main" id="{5DB5743D-98B5-490F-BD4E-4698B5F91381}"/>
              </a:ext>
            </a:extLst>
          </p:cNvPr>
          <p:cNvSpPr txBox="1"/>
          <p:nvPr/>
        </p:nvSpPr>
        <p:spPr>
          <a:xfrm>
            <a:off x="5869915" y="1293526"/>
            <a:ext cx="797021"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900" b="1" dirty="0">
                <a:solidFill>
                  <a:srgbClr val="1B59A4"/>
                </a:solidFill>
                <a:ea typeface="Verdana" panose="020B0604030504040204" pitchFamily="34" charset="0"/>
                <a:cs typeface="Arial" panose="020B0604020202020204" pitchFamily="34" charset="0"/>
              </a:rPr>
              <a:t>CT-IM Analytics</a:t>
            </a:r>
          </a:p>
        </p:txBody>
      </p:sp>
      <p:pic>
        <p:nvPicPr>
          <p:cNvPr id="12" name="Image 72" descr="Une image contenant texte, moniteur, capture d’écran, écran&#10;&#10;Description générée automatiquement">
            <a:extLst>
              <a:ext uri="{FF2B5EF4-FFF2-40B4-BE49-F238E27FC236}">
                <a16:creationId xmlns:a16="http://schemas.microsoft.com/office/drawing/2014/main" id="{21A29F8B-929C-40E3-B87C-DB8A1D412A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703" y="3613958"/>
            <a:ext cx="1243586" cy="146304"/>
          </a:xfrm>
          <a:prstGeom prst="rect">
            <a:avLst/>
          </a:prstGeom>
          <a:effectLst>
            <a:outerShdw blurRad="50800" dist="38100" dir="2700000" algn="tl" rotWithShape="0">
              <a:prstClr val="black">
                <a:alpha val="40000"/>
              </a:prstClr>
            </a:outerShdw>
          </a:effectLst>
        </p:spPr>
      </p:pic>
      <p:pic>
        <p:nvPicPr>
          <p:cNvPr id="13" name="Image 72" descr="Une image contenant texte, moniteur, capture d’écran, écran&#10;&#10;Description générée automatiquement">
            <a:extLst>
              <a:ext uri="{FF2B5EF4-FFF2-40B4-BE49-F238E27FC236}">
                <a16:creationId xmlns:a16="http://schemas.microsoft.com/office/drawing/2014/main" id="{3FB3F5CF-DCA2-4E76-A8D3-A942F2A38C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287" y="3849660"/>
            <a:ext cx="1243586" cy="146304"/>
          </a:xfrm>
          <a:prstGeom prst="rect">
            <a:avLst/>
          </a:prstGeom>
          <a:effectLst>
            <a:outerShdw blurRad="50800" dist="38100" dir="2700000" algn="tl" rotWithShape="0">
              <a:prstClr val="black">
                <a:alpha val="40000"/>
              </a:prstClr>
            </a:outerShdw>
          </a:effectLst>
        </p:spPr>
      </p:pic>
      <p:grpSp>
        <p:nvGrpSpPr>
          <p:cNvPr id="14" name="Groupe 39">
            <a:extLst>
              <a:ext uri="{FF2B5EF4-FFF2-40B4-BE49-F238E27FC236}">
                <a16:creationId xmlns:a16="http://schemas.microsoft.com/office/drawing/2014/main" id="{139E37A7-A2D3-49A0-A682-240414F32C26}"/>
              </a:ext>
            </a:extLst>
          </p:cNvPr>
          <p:cNvGrpSpPr/>
          <p:nvPr/>
        </p:nvGrpSpPr>
        <p:grpSpPr>
          <a:xfrm>
            <a:off x="2640511" y="3640969"/>
            <a:ext cx="1623500" cy="509780"/>
            <a:chOff x="4695817" y="4098620"/>
            <a:chExt cx="2164667" cy="679706"/>
          </a:xfrm>
        </p:grpSpPr>
        <p:pic>
          <p:nvPicPr>
            <p:cNvPr id="15" name="Image 29" descr="Une image contenant table&#10;&#10;Description générée automatiquement">
              <a:extLst>
                <a:ext uri="{FF2B5EF4-FFF2-40B4-BE49-F238E27FC236}">
                  <a16:creationId xmlns:a16="http://schemas.microsoft.com/office/drawing/2014/main" id="{DE9B13C6-4396-4109-B000-8F9B3BFD9F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4608" y="4098621"/>
              <a:ext cx="853442" cy="499873"/>
            </a:xfrm>
            <a:prstGeom prst="rect">
              <a:avLst/>
            </a:prstGeom>
            <a:effectLst>
              <a:outerShdw blurRad="50800" dist="38100" dir="2700000" algn="tl" rotWithShape="0">
                <a:prstClr val="black">
                  <a:alpha val="40000"/>
                </a:prstClr>
              </a:outerShdw>
            </a:effectLst>
          </p:spPr>
        </p:pic>
        <p:pic>
          <p:nvPicPr>
            <p:cNvPr id="16" name="Image 33" descr="Une image contenant texte, capture d’écran, équipement électronique, micro-ondes&#10;&#10;Description générée automatiquement">
              <a:extLst>
                <a:ext uri="{FF2B5EF4-FFF2-40B4-BE49-F238E27FC236}">
                  <a16:creationId xmlns:a16="http://schemas.microsoft.com/office/drawing/2014/main" id="{E8BA99EB-A936-4C31-AB78-243F0EC772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7042" y="4098620"/>
              <a:ext cx="853442" cy="499873"/>
            </a:xfrm>
            <a:prstGeom prst="rect">
              <a:avLst/>
            </a:prstGeom>
            <a:effectLst>
              <a:outerShdw blurRad="50800" dist="38100" dir="2700000" algn="tl" rotWithShape="0">
                <a:prstClr val="black">
                  <a:alpha val="40000"/>
                </a:prstClr>
              </a:outerShdw>
            </a:effectLst>
          </p:spPr>
        </p:pic>
        <p:pic>
          <p:nvPicPr>
            <p:cNvPr id="17" name="Image 204">
              <a:extLst>
                <a:ext uri="{FF2B5EF4-FFF2-40B4-BE49-F238E27FC236}">
                  <a16:creationId xmlns:a16="http://schemas.microsoft.com/office/drawing/2014/main" id="{F8449B0B-5B1E-40BE-9FD7-9AA600C18B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5817" y="4098621"/>
              <a:ext cx="356617" cy="679705"/>
            </a:xfrm>
            <a:prstGeom prst="rect">
              <a:avLst/>
            </a:prstGeom>
            <a:effectLst>
              <a:outerShdw blurRad="50800" dist="38100" dir="2700000" algn="tl" rotWithShape="0">
                <a:prstClr val="black">
                  <a:alpha val="40000"/>
                </a:prstClr>
              </a:outerShdw>
            </a:effectLst>
          </p:spPr>
        </p:pic>
        <p:pic>
          <p:nvPicPr>
            <p:cNvPr id="18" name="Image 205">
              <a:extLst>
                <a:ext uri="{FF2B5EF4-FFF2-40B4-BE49-F238E27FC236}">
                  <a16:creationId xmlns:a16="http://schemas.microsoft.com/office/drawing/2014/main" id="{DE846CDD-2529-445D-884E-6E16D794AA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73709" y="4616782"/>
              <a:ext cx="969266" cy="161544"/>
            </a:xfrm>
            <a:prstGeom prst="rect">
              <a:avLst/>
            </a:prstGeom>
            <a:effectLst>
              <a:outerShdw blurRad="50800" dist="38100" dir="2700000" algn="tl" rotWithShape="0">
                <a:prstClr val="black">
                  <a:alpha val="40000"/>
                </a:prstClr>
              </a:outerShdw>
            </a:effectLst>
          </p:spPr>
        </p:pic>
      </p:grpSp>
      <p:sp>
        <p:nvSpPr>
          <p:cNvPr id="2" name="Oval 1">
            <a:extLst>
              <a:ext uri="{FF2B5EF4-FFF2-40B4-BE49-F238E27FC236}">
                <a16:creationId xmlns:a16="http://schemas.microsoft.com/office/drawing/2014/main" id="{8D435F37-7CDB-4FF7-816D-E81ACDCF7320}"/>
              </a:ext>
            </a:extLst>
          </p:cNvPr>
          <p:cNvSpPr/>
          <p:nvPr/>
        </p:nvSpPr>
        <p:spPr>
          <a:xfrm>
            <a:off x="846776" y="1875867"/>
            <a:ext cx="7429500" cy="694295"/>
          </a:xfrm>
          <a:prstGeom prst="ellipse">
            <a:avLst/>
          </a:prstGeom>
          <a:noFill/>
          <a:ln w="44450" cmpd="dbl">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9" name="Connecteur droit 23">
            <a:extLst>
              <a:ext uri="{FF2B5EF4-FFF2-40B4-BE49-F238E27FC236}">
                <a16:creationId xmlns:a16="http://schemas.microsoft.com/office/drawing/2014/main" id="{F1707086-1461-4741-9524-D7AF9A3DFE14}"/>
              </a:ext>
            </a:extLst>
          </p:cNvPr>
          <p:cNvCxnSpPr>
            <a:cxnSpLocks/>
            <a:stCxn id="2" idx="1"/>
            <a:endCxn id="4" idx="3"/>
          </p:cNvCxnSpPr>
          <p:nvPr/>
        </p:nvCxnSpPr>
        <p:spPr>
          <a:xfrm rot="16200000" flipV="1">
            <a:off x="1479786" y="1522529"/>
            <a:ext cx="774575" cy="135455"/>
          </a:xfrm>
          <a:prstGeom prst="bentConnector2">
            <a:avLst/>
          </a:prstGeom>
          <a:ln w="19050">
            <a:solidFill>
              <a:srgbClr val="44546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Connecteur droit 23">
            <a:extLst>
              <a:ext uri="{FF2B5EF4-FFF2-40B4-BE49-F238E27FC236}">
                <a16:creationId xmlns:a16="http://schemas.microsoft.com/office/drawing/2014/main" id="{9B883466-EC61-4957-88DF-4FD2FCA4A4E9}"/>
              </a:ext>
            </a:extLst>
          </p:cNvPr>
          <p:cNvCxnSpPr>
            <a:cxnSpLocks/>
            <a:stCxn id="2" idx="0"/>
            <a:endCxn id="61" idx="0"/>
          </p:cNvCxnSpPr>
          <p:nvPr/>
        </p:nvCxnSpPr>
        <p:spPr>
          <a:xfrm rot="16200000" flipV="1">
            <a:off x="3799726" y="1114066"/>
            <a:ext cx="938495" cy="585107"/>
          </a:xfrm>
          <a:prstGeom prst="bentConnector3">
            <a:avLst>
              <a:gd name="adj1" fmla="val 118269"/>
            </a:avLst>
          </a:prstGeom>
          <a:ln w="19050">
            <a:solidFill>
              <a:srgbClr val="44546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B40DB06B-4F5E-4358-9513-781729DB8C87}"/>
              </a:ext>
            </a:extLst>
          </p:cNvPr>
          <p:cNvCxnSpPr>
            <a:cxnSpLocks/>
          </p:cNvCxnSpPr>
          <p:nvPr/>
        </p:nvCxnSpPr>
        <p:spPr>
          <a:xfrm rot="16200000" flipV="1">
            <a:off x="6194403" y="1372031"/>
            <a:ext cx="775098" cy="405137"/>
          </a:xfrm>
          <a:prstGeom prst="bentConnector2">
            <a:avLst/>
          </a:prstGeom>
          <a:ln w="19050">
            <a:solidFill>
              <a:srgbClr val="44546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Connecteur droit 23">
            <a:extLst>
              <a:ext uri="{FF2B5EF4-FFF2-40B4-BE49-F238E27FC236}">
                <a16:creationId xmlns:a16="http://schemas.microsoft.com/office/drawing/2014/main" id="{42E831FE-B4ED-4583-BA78-7F9616002E2F}"/>
              </a:ext>
            </a:extLst>
          </p:cNvPr>
          <p:cNvCxnSpPr>
            <a:cxnSpLocks/>
            <a:stCxn id="12" idx="0"/>
            <a:endCxn id="2" idx="3"/>
          </p:cNvCxnSpPr>
          <p:nvPr/>
        </p:nvCxnSpPr>
        <p:spPr>
          <a:xfrm rot="5400000" flipH="1" flipV="1">
            <a:off x="1159911" y="2839070"/>
            <a:ext cx="1145474" cy="404305"/>
          </a:xfrm>
          <a:prstGeom prst="bentConnector3">
            <a:avLst>
              <a:gd name="adj1" fmla="val 50000"/>
            </a:avLst>
          </a:prstGeom>
          <a:ln w="19050">
            <a:solidFill>
              <a:srgbClr val="44546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Connecteur droit 23">
            <a:extLst>
              <a:ext uri="{FF2B5EF4-FFF2-40B4-BE49-F238E27FC236}">
                <a16:creationId xmlns:a16="http://schemas.microsoft.com/office/drawing/2014/main" id="{AAFA82F3-4BE9-42C9-8FDB-EE115D6CDCA3}"/>
              </a:ext>
            </a:extLst>
          </p:cNvPr>
          <p:cNvCxnSpPr>
            <a:cxnSpLocks/>
            <a:stCxn id="17" idx="0"/>
            <a:endCxn id="2" idx="4"/>
          </p:cNvCxnSpPr>
          <p:nvPr/>
        </p:nvCxnSpPr>
        <p:spPr>
          <a:xfrm rot="5400000" flipH="1" flipV="1">
            <a:off x="3132480" y="2211925"/>
            <a:ext cx="1070809" cy="1787284"/>
          </a:xfrm>
          <a:prstGeom prst="bentConnector3">
            <a:avLst>
              <a:gd name="adj1" fmla="val 50000"/>
            </a:avLst>
          </a:prstGeom>
          <a:ln w="19050">
            <a:solidFill>
              <a:srgbClr val="44546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3B8F346B-CC9F-4445-90F1-9AE08214D1CD}"/>
              </a:ext>
            </a:extLst>
          </p:cNvPr>
          <p:cNvGrpSpPr/>
          <p:nvPr/>
        </p:nvGrpSpPr>
        <p:grpSpPr>
          <a:xfrm>
            <a:off x="5800081" y="3694690"/>
            <a:ext cx="1239014" cy="267463"/>
            <a:chOff x="8534400" y="5057831"/>
            <a:chExt cx="1652019" cy="356617"/>
          </a:xfrm>
        </p:grpSpPr>
        <p:pic>
          <p:nvPicPr>
            <p:cNvPr id="38" name="Image 54">
              <a:extLst>
                <a:ext uri="{FF2B5EF4-FFF2-40B4-BE49-F238E27FC236}">
                  <a16:creationId xmlns:a16="http://schemas.microsoft.com/office/drawing/2014/main" id="{079A1613-BB1E-493C-8343-2DDD53FC27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34400" y="5057831"/>
              <a:ext cx="1652019" cy="356617"/>
            </a:xfrm>
            <a:prstGeom prst="rect">
              <a:avLst/>
            </a:prstGeom>
            <a:effectLst>
              <a:outerShdw blurRad="50800" dist="38100" dir="2700000" algn="tl" rotWithShape="0">
                <a:prstClr val="black">
                  <a:alpha val="40000"/>
                </a:prstClr>
              </a:outerShdw>
            </a:effectLst>
          </p:spPr>
        </p:pic>
        <p:sp>
          <p:nvSpPr>
            <p:cNvPr id="39" name="ZoneTexte 156">
              <a:extLst>
                <a:ext uri="{FF2B5EF4-FFF2-40B4-BE49-F238E27FC236}">
                  <a16:creationId xmlns:a16="http://schemas.microsoft.com/office/drawing/2014/main" id="{8EF0A600-E448-4A62-8549-66774A57BFCF}"/>
                </a:ext>
              </a:extLst>
            </p:cNvPr>
            <p:cNvSpPr txBox="1"/>
            <p:nvPr/>
          </p:nvSpPr>
          <p:spPr>
            <a:xfrm>
              <a:off x="9049497" y="5098494"/>
              <a:ext cx="609569" cy="276998"/>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750" b="1" dirty="0">
                  <a:ea typeface="Verdana" panose="020B0604030504040204" pitchFamily="34" charset="0"/>
                  <a:cs typeface="Arial" panose="020B0604020202020204" pitchFamily="34" charset="0"/>
                </a:rPr>
                <a:t>ATMS</a:t>
              </a:r>
            </a:p>
          </p:txBody>
        </p:sp>
      </p:grpSp>
      <p:grpSp>
        <p:nvGrpSpPr>
          <p:cNvPr id="44" name="Group 43">
            <a:extLst>
              <a:ext uri="{FF2B5EF4-FFF2-40B4-BE49-F238E27FC236}">
                <a16:creationId xmlns:a16="http://schemas.microsoft.com/office/drawing/2014/main" id="{7447C7F5-8C85-4B3A-BF4E-2E7F5B0DFBAC}"/>
              </a:ext>
            </a:extLst>
          </p:cNvPr>
          <p:cNvGrpSpPr/>
          <p:nvPr/>
        </p:nvGrpSpPr>
        <p:grpSpPr>
          <a:xfrm>
            <a:off x="7241719" y="3694689"/>
            <a:ext cx="1239014" cy="267463"/>
            <a:chOff x="10287000" y="4485042"/>
            <a:chExt cx="1652019" cy="356617"/>
          </a:xfrm>
        </p:grpSpPr>
        <p:pic>
          <p:nvPicPr>
            <p:cNvPr id="40" name="Image 54">
              <a:extLst>
                <a:ext uri="{FF2B5EF4-FFF2-40B4-BE49-F238E27FC236}">
                  <a16:creationId xmlns:a16="http://schemas.microsoft.com/office/drawing/2014/main" id="{9645DF0B-7EAF-4AF7-8ED7-BA55C4804780}"/>
                </a:ext>
              </a:extLst>
            </p:cNvPr>
            <p:cNvPicPr>
              <a:picLocks noChangeAspect="1"/>
            </p:cNvPicPr>
            <p:nvPr/>
          </p:nvPicPr>
          <p:blipFill>
            <a:blip r:embed="rId9" cstate="print">
              <a:duotone>
                <a:schemeClr val="accent4">
                  <a:shade val="45000"/>
                  <a:satMod val="135000"/>
                </a:schemeClr>
                <a:prstClr val="white"/>
              </a:duotone>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0287000" y="4485042"/>
              <a:ext cx="1652019" cy="356617"/>
            </a:xfrm>
            <a:prstGeom prst="rect">
              <a:avLst/>
            </a:prstGeom>
            <a:effectLst>
              <a:outerShdw blurRad="50800" dist="38100" dir="2700000" algn="tl" rotWithShape="0">
                <a:prstClr val="black">
                  <a:alpha val="40000"/>
                </a:prstClr>
              </a:outerShdw>
            </a:effectLst>
          </p:spPr>
        </p:pic>
        <p:sp>
          <p:nvSpPr>
            <p:cNvPr id="41" name="ZoneTexte 156">
              <a:extLst>
                <a:ext uri="{FF2B5EF4-FFF2-40B4-BE49-F238E27FC236}">
                  <a16:creationId xmlns:a16="http://schemas.microsoft.com/office/drawing/2014/main" id="{0FA32299-C79D-4D0F-AB80-FC212C6C1A79}"/>
                </a:ext>
              </a:extLst>
            </p:cNvPr>
            <p:cNvSpPr txBox="1"/>
            <p:nvPr/>
          </p:nvSpPr>
          <p:spPr>
            <a:xfrm>
              <a:off x="10844845" y="4525705"/>
              <a:ext cx="524075" cy="276998"/>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750" b="1" dirty="0">
                  <a:ea typeface="Verdana" panose="020B0604030504040204" pitchFamily="34" charset="0"/>
                  <a:cs typeface="Arial" panose="020B0604020202020204" pitchFamily="34" charset="0"/>
                </a:rPr>
                <a:t>VMS</a:t>
              </a:r>
            </a:p>
          </p:txBody>
        </p:sp>
      </p:grpSp>
      <p:cxnSp>
        <p:nvCxnSpPr>
          <p:cNvPr id="45" name="Connecteur droit 23">
            <a:extLst>
              <a:ext uri="{FF2B5EF4-FFF2-40B4-BE49-F238E27FC236}">
                <a16:creationId xmlns:a16="http://schemas.microsoft.com/office/drawing/2014/main" id="{B190270B-8203-4A08-947C-573697C094ED}"/>
              </a:ext>
            </a:extLst>
          </p:cNvPr>
          <p:cNvCxnSpPr>
            <a:cxnSpLocks/>
            <a:stCxn id="38" idx="0"/>
            <a:endCxn id="2" idx="5"/>
          </p:cNvCxnSpPr>
          <p:nvPr/>
        </p:nvCxnSpPr>
        <p:spPr>
          <a:xfrm rot="5400000" flipH="1" flipV="1">
            <a:off x="6190817" y="2697257"/>
            <a:ext cx="1226205" cy="768662"/>
          </a:xfrm>
          <a:prstGeom prst="bentConnector3">
            <a:avLst>
              <a:gd name="adj1" fmla="val 50000"/>
            </a:avLst>
          </a:prstGeom>
          <a:ln w="19050">
            <a:solidFill>
              <a:srgbClr val="44546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Connecteur droit 23">
            <a:extLst>
              <a:ext uri="{FF2B5EF4-FFF2-40B4-BE49-F238E27FC236}">
                <a16:creationId xmlns:a16="http://schemas.microsoft.com/office/drawing/2014/main" id="{2A86BA45-28F9-4973-80C3-ACE2131CB5D3}"/>
              </a:ext>
            </a:extLst>
          </p:cNvPr>
          <p:cNvCxnSpPr>
            <a:cxnSpLocks/>
            <a:stCxn id="40" idx="0"/>
            <a:endCxn id="2" idx="5"/>
          </p:cNvCxnSpPr>
          <p:nvPr/>
        </p:nvCxnSpPr>
        <p:spPr>
          <a:xfrm rot="16200000" flipV="1">
            <a:off x="6911637" y="2745100"/>
            <a:ext cx="1226204" cy="672975"/>
          </a:xfrm>
          <a:prstGeom prst="bentConnector3">
            <a:avLst>
              <a:gd name="adj1" fmla="val 50000"/>
            </a:avLst>
          </a:prstGeom>
          <a:ln w="19050">
            <a:solidFill>
              <a:srgbClr val="44546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0" name="Image 153">
            <a:extLst>
              <a:ext uri="{FF2B5EF4-FFF2-40B4-BE49-F238E27FC236}">
                <a16:creationId xmlns:a16="http://schemas.microsoft.com/office/drawing/2014/main" id="{654A0C28-35C9-4AC3-977F-908EDD2264E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72000" y="688988"/>
            <a:ext cx="548641" cy="548641"/>
          </a:xfrm>
          <a:prstGeom prst="rect">
            <a:avLst/>
          </a:prstGeom>
          <a:effectLst>
            <a:outerShdw blurRad="50800" dist="38100" dir="2700000" algn="tl" rotWithShape="0">
              <a:prstClr val="black">
                <a:alpha val="40000"/>
              </a:prstClr>
            </a:outerShdw>
          </a:effectLst>
        </p:spPr>
      </p:pic>
      <p:pic>
        <p:nvPicPr>
          <p:cNvPr id="61" name="Image 22">
            <a:extLst>
              <a:ext uri="{FF2B5EF4-FFF2-40B4-BE49-F238E27FC236}">
                <a16:creationId xmlns:a16="http://schemas.microsoft.com/office/drawing/2014/main" id="{9F051760-0C3B-4268-A283-F058B111090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62678" y="937371"/>
            <a:ext cx="427483" cy="598934"/>
          </a:xfrm>
          <a:prstGeom prst="rect">
            <a:avLst/>
          </a:prstGeom>
          <a:effectLst>
            <a:outerShdw blurRad="50800" dist="38100" dir="2700000" algn="tl" rotWithShape="0">
              <a:prstClr val="black">
                <a:alpha val="40000"/>
              </a:prstClr>
            </a:outerShdw>
          </a:effectLst>
        </p:spPr>
      </p:pic>
      <p:sp>
        <p:nvSpPr>
          <p:cNvPr id="113" name="ZoneTexte 88">
            <a:extLst>
              <a:ext uri="{FF2B5EF4-FFF2-40B4-BE49-F238E27FC236}">
                <a16:creationId xmlns:a16="http://schemas.microsoft.com/office/drawing/2014/main" id="{EC8BAC85-35A6-4E9A-9C2B-FCC8706BAA49}"/>
              </a:ext>
            </a:extLst>
          </p:cNvPr>
          <p:cNvSpPr txBox="1"/>
          <p:nvPr/>
        </p:nvSpPr>
        <p:spPr>
          <a:xfrm>
            <a:off x="2845592" y="4201027"/>
            <a:ext cx="1314450" cy="2308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900" b="1" dirty="0">
                <a:solidFill>
                  <a:srgbClr val="1B59A4"/>
                </a:solidFill>
                <a:ea typeface="Verdana" panose="020B0604030504040204" pitchFamily="34" charset="0"/>
                <a:cs typeface="Arial" panose="020B0604020202020204" pitchFamily="34" charset="0"/>
              </a:rPr>
              <a:t>CT-Center Client </a:t>
            </a:r>
          </a:p>
        </p:txBody>
      </p:sp>
      <p:sp>
        <p:nvSpPr>
          <p:cNvPr id="114" name="ZoneTexte 88">
            <a:extLst>
              <a:ext uri="{FF2B5EF4-FFF2-40B4-BE49-F238E27FC236}">
                <a16:creationId xmlns:a16="http://schemas.microsoft.com/office/drawing/2014/main" id="{9B05DC60-850B-4EB1-98A2-A4118AB407A8}"/>
              </a:ext>
            </a:extLst>
          </p:cNvPr>
          <p:cNvSpPr txBox="1"/>
          <p:nvPr/>
        </p:nvSpPr>
        <p:spPr>
          <a:xfrm>
            <a:off x="6530510" y="3117208"/>
            <a:ext cx="131445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900" b="1" dirty="0">
                <a:solidFill>
                  <a:srgbClr val="1B59A4"/>
                </a:solidFill>
                <a:ea typeface="Verdana" panose="020B0604030504040204" pitchFamily="34" charset="0"/>
                <a:cs typeface="Arial" panose="020B0604020202020204" pitchFamily="34" charset="0"/>
              </a:rPr>
              <a:t>CT-SDK</a:t>
            </a:r>
          </a:p>
          <a:p>
            <a:pPr algn="ctr"/>
            <a:r>
              <a:rPr lang="en-US" sz="900" b="1" dirty="0">
                <a:ea typeface="Verdana" panose="020B0604030504040204" pitchFamily="34" charset="0"/>
                <a:cs typeface="Arial" panose="020B0604020202020204" pitchFamily="34" charset="0"/>
              </a:rPr>
              <a:t>(Optional)</a:t>
            </a:r>
          </a:p>
        </p:txBody>
      </p:sp>
      <p:sp>
        <p:nvSpPr>
          <p:cNvPr id="115" name="ZoneTexte 88">
            <a:extLst>
              <a:ext uri="{FF2B5EF4-FFF2-40B4-BE49-F238E27FC236}">
                <a16:creationId xmlns:a16="http://schemas.microsoft.com/office/drawing/2014/main" id="{56FF8481-E23F-44D0-BB45-5EDC894ADC9C}"/>
              </a:ext>
            </a:extLst>
          </p:cNvPr>
          <p:cNvSpPr txBox="1"/>
          <p:nvPr/>
        </p:nvSpPr>
        <p:spPr>
          <a:xfrm>
            <a:off x="905767" y="4067156"/>
            <a:ext cx="1314450" cy="5078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900" b="1" dirty="0">
                <a:solidFill>
                  <a:srgbClr val="1B59A4"/>
                </a:solidFill>
                <a:ea typeface="Verdana" panose="020B0604030504040204" pitchFamily="34" charset="0"/>
                <a:cs typeface="Arial" panose="020B0604020202020204" pitchFamily="34" charset="0"/>
              </a:rPr>
              <a:t>CT-Center </a:t>
            </a:r>
          </a:p>
          <a:p>
            <a:pPr algn="ctr"/>
            <a:r>
              <a:rPr lang="en-US" sz="900" b="1" dirty="0">
                <a:ea typeface="Verdana" panose="020B0604030504040204" pitchFamily="34" charset="0"/>
                <a:cs typeface="Arial" panose="020B0604020202020204" pitchFamily="34" charset="0"/>
              </a:rPr>
              <a:t>Optional redundancy</a:t>
            </a:r>
          </a:p>
        </p:txBody>
      </p:sp>
      <p:sp>
        <p:nvSpPr>
          <p:cNvPr id="119" name="TextBox 118">
            <a:extLst>
              <a:ext uri="{FF2B5EF4-FFF2-40B4-BE49-F238E27FC236}">
                <a16:creationId xmlns:a16="http://schemas.microsoft.com/office/drawing/2014/main" id="{B22D467C-1D4D-407F-9CD1-B96853095ABE}"/>
              </a:ext>
            </a:extLst>
          </p:cNvPr>
          <p:cNvSpPr txBox="1"/>
          <p:nvPr/>
        </p:nvSpPr>
        <p:spPr>
          <a:xfrm>
            <a:off x="3226584" y="2031394"/>
            <a:ext cx="2299772" cy="369332"/>
          </a:xfrm>
          <a:prstGeom prst="rect">
            <a:avLst/>
          </a:prstGeom>
          <a:noFill/>
        </p:spPr>
        <p:txBody>
          <a:bodyPr wrap="square" rtlCol="0">
            <a:spAutoFit/>
          </a:bodyPr>
          <a:lstStyle/>
          <a:p>
            <a:pPr algn="ctr"/>
            <a:r>
              <a:rPr lang="en-US" sz="1800" dirty="0">
                <a:solidFill>
                  <a:srgbClr val="44546A"/>
                </a:solidFill>
              </a:rPr>
              <a:t>Local Area Network</a:t>
            </a:r>
          </a:p>
        </p:txBody>
      </p:sp>
      <p:sp>
        <p:nvSpPr>
          <p:cNvPr id="34" name="Oval 33">
            <a:extLst>
              <a:ext uri="{FF2B5EF4-FFF2-40B4-BE49-F238E27FC236}">
                <a16:creationId xmlns:a16="http://schemas.microsoft.com/office/drawing/2014/main" id="{6EAAE9EB-5B7D-4442-84E6-8F3D6A1095D6}"/>
              </a:ext>
            </a:extLst>
          </p:cNvPr>
          <p:cNvSpPr/>
          <p:nvPr/>
        </p:nvSpPr>
        <p:spPr bwMode="auto">
          <a:xfrm>
            <a:off x="719668" y="937371"/>
            <a:ext cx="1500550" cy="911017"/>
          </a:xfrm>
          <a:prstGeom prst="ellipse">
            <a:avLst/>
          </a:prstGeom>
          <a:no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pic>
        <p:nvPicPr>
          <p:cNvPr id="3" name="Picture 2">
            <a:extLst>
              <a:ext uri="{FF2B5EF4-FFF2-40B4-BE49-F238E27FC236}">
                <a16:creationId xmlns:a16="http://schemas.microsoft.com/office/drawing/2014/main" id="{FC888720-D070-588E-95E6-78E706A5B1F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45400" y="4612192"/>
            <a:ext cx="1498600" cy="635000"/>
          </a:xfrm>
          <a:prstGeom prst="rect">
            <a:avLst/>
          </a:prstGeom>
        </p:spPr>
      </p:pic>
    </p:spTree>
    <p:extLst>
      <p:ext uri="{BB962C8B-B14F-4D97-AF65-F5344CB8AC3E}">
        <p14:creationId xmlns:p14="http://schemas.microsoft.com/office/powerpoint/2010/main" val="61875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273A5C-82F5-9983-2A48-A6B097ACE362}"/>
              </a:ext>
            </a:extLst>
          </p:cNvPr>
          <p:cNvSpPr>
            <a:spLocks noGrp="1"/>
          </p:cNvSpPr>
          <p:nvPr>
            <p:ph type="title"/>
          </p:nvPr>
        </p:nvSpPr>
        <p:spPr/>
        <p:txBody>
          <a:bodyPr/>
          <a:lstStyle/>
          <a:p>
            <a:r>
              <a:rPr lang="en-US" dirty="0"/>
              <a:t>Recent Upgrades to NYSBA </a:t>
            </a:r>
            <a:r>
              <a:rPr lang="en-US" dirty="0" err="1"/>
              <a:t>Citilog</a:t>
            </a:r>
            <a:r>
              <a:rPr lang="en-US" dirty="0"/>
              <a:t> AID Deployment </a:t>
            </a:r>
          </a:p>
        </p:txBody>
      </p:sp>
      <p:sp>
        <p:nvSpPr>
          <p:cNvPr id="6" name="TextBox 5">
            <a:extLst>
              <a:ext uri="{FF2B5EF4-FFF2-40B4-BE49-F238E27FC236}">
                <a16:creationId xmlns:a16="http://schemas.microsoft.com/office/drawing/2014/main" id="{88AF9CE9-0E78-91D5-C03E-B952BFCC5DF4}"/>
              </a:ext>
            </a:extLst>
          </p:cNvPr>
          <p:cNvSpPr txBox="1"/>
          <p:nvPr/>
        </p:nvSpPr>
        <p:spPr>
          <a:xfrm>
            <a:off x="640080" y="812724"/>
            <a:ext cx="7863840" cy="3939540"/>
          </a:xfrm>
          <a:prstGeom prst="rect">
            <a:avLst/>
          </a:prstGeom>
          <a:noFill/>
        </p:spPr>
        <p:txBody>
          <a:bodyPr wrap="square" rtlCol="0">
            <a:spAutoFit/>
          </a:bodyPr>
          <a:lstStyle/>
          <a:p>
            <a:r>
              <a:rPr lang="en-US" sz="1600" b="1" dirty="0">
                <a:solidFill>
                  <a:srgbClr val="0070C0"/>
                </a:solidFill>
              </a:rPr>
              <a:t>Upgraded Axis cameras </a:t>
            </a:r>
            <a:r>
              <a:rPr lang="en-US" sz="1600" dirty="0"/>
              <a:t>– Runs </a:t>
            </a:r>
            <a:r>
              <a:rPr lang="en-US" sz="1600" dirty="0" err="1"/>
              <a:t>Citilog</a:t>
            </a:r>
            <a:r>
              <a:rPr lang="en-US" sz="1600" dirty="0"/>
              <a:t> Edge analytics to limit single points of failure.</a:t>
            </a:r>
          </a:p>
          <a:p>
            <a:endParaRPr lang="en-US" sz="1600" dirty="0"/>
          </a:p>
          <a:p>
            <a:r>
              <a:rPr lang="en-US" sz="1600" b="1" dirty="0">
                <a:solidFill>
                  <a:srgbClr val="0070C0"/>
                </a:solidFill>
              </a:rPr>
              <a:t>New Wrong Way Driver Detection Algorithms </a:t>
            </a:r>
            <a:r>
              <a:rPr lang="en-US" sz="1600" dirty="0"/>
              <a:t>– More accurate WWD detection in cameras viewing roadways w/ adjacent lanes in opposite directions.</a:t>
            </a:r>
          </a:p>
          <a:p>
            <a:endParaRPr lang="en-US" sz="1600" dirty="0"/>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rial" pitchFamily="34" charset="0"/>
                <a:ea typeface="ＭＳ Ｐゴシック" pitchFamily="34" charset="-128"/>
                <a:cs typeface="+mn-cs"/>
              </a:rPr>
              <a:t>Advanced Deep Learning </a:t>
            </a:r>
            <a:r>
              <a:rPr kumimoji="0" lang="en-US" sz="16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 </a:t>
            </a:r>
            <a:r>
              <a:rPr lang="en-US" sz="1600" dirty="0" err="1">
                <a:solidFill>
                  <a:prstClr val="black"/>
                </a:solidFill>
              </a:rPr>
              <a:t>Citilog</a:t>
            </a:r>
            <a:r>
              <a:rPr lang="en-US" sz="1600" dirty="0">
                <a:solidFill>
                  <a:prstClr val="black"/>
                </a:solidFill>
              </a:rPr>
              <a:t> ADL reduces false alarms up to 90% for environmental factors such as snow, ice, rain, etc.</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600" dirty="0">
              <a:solidFill>
                <a:prstClr val="black"/>
              </a:solidFill>
            </a:endParaRPr>
          </a:p>
          <a:p>
            <a:pPr>
              <a:defRPr/>
            </a:pPr>
            <a:r>
              <a:rPr lang="en-US" sz="1600" b="1" dirty="0">
                <a:solidFill>
                  <a:srgbClr val="0070C0"/>
                </a:solidFill>
              </a:rPr>
              <a:t>Banner Alert Classification </a:t>
            </a:r>
            <a:r>
              <a:rPr kumimoji="0" lang="en-US" sz="16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 Stopped vehicles are now identified in the Center Alarm banner by vehicle type, such as truck, van, motorcycle, car, etc.</a:t>
            </a:r>
            <a:endParaRPr lang="en-US" sz="1600" dirty="0"/>
          </a:p>
          <a:p>
            <a:endParaRPr lang="en-US" sz="1400" dirty="0">
              <a:solidFill>
                <a:schemeClr val="accent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rial" pitchFamily="34" charset="0"/>
                <a:ea typeface="ＭＳ Ｐゴシック" pitchFamily="34" charset="-128"/>
                <a:cs typeface="+mn-cs"/>
              </a:rPr>
              <a:t>Security Improvements </a:t>
            </a:r>
            <a:r>
              <a:rPr kumimoji="0" lang="en-US" sz="16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 Encrypted communications between Center &amp; Edge devices allows for single port in firewall instead of multiple ports open for cameras.</a:t>
            </a:r>
          </a:p>
          <a:p>
            <a:endParaRPr lang="en-US" sz="1400" dirty="0">
              <a:solidFill>
                <a:schemeClr val="accent1"/>
              </a:solidFill>
            </a:endParaRPr>
          </a:p>
          <a:p>
            <a:endParaRPr lang="en-US" sz="1400" dirty="0"/>
          </a:p>
        </p:txBody>
      </p:sp>
      <p:pic>
        <p:nvPicPr>
          <p:cNvPr id="2" name="Picture 1">
            <a:extLst>
              <a:ext uri="{FF2B5EF4-FFF2-40B4-BE49-F238E27FC236}">
                <a16:creationId xmlns:a16="http://schemas.microsoft.com/office/drawing/2014/main" id="{42CE085E-C7A3-9B0F-9F46-434357569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5400" y="4612192"/>
            <a:ext cx="1498600" cy="635000"/>
          </a:xfrm>
          <a:prstGeom prst="rect">
            <a:avLst/>
          </a:prstGeom>
        </p:spPr>
      </p:pic>
    </p:spTree>
    <p:extLst>
      <p:ext uri="{BB962C8B-B14F-4D97-AF65-F5344CB8AC3E}">
        <p14:creationId xmlns:p14="http://schemas.microsoft.com/office/powerpoint/2010/main" val="1670425374"/>
      </p:ext>
    </p:extLst>
  </p:cSld>
  <p:clrMapOvr>
    <a:masterClrMapping/>
  </p:clrMapOvr>
  <p:transition spd="med">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44CBF3-613D-4E01-974E-1BF33D5662C6}"/>
              </a:ext>
            </a:extLst>
          </p:cNvPr>
          <p:cNvSpPr>
            <a:spLocks noGrp="1"/>
          </p:cNvSpPr>
          <p:nvPr>
            <p:ph type="title"/>
          </p:nvPr>
        </p:nvSpPr>
        <p:spPr/>
        <p:txBody>
          <a:bodyPr/>
          <a:lstStyle/>
          <a:p>
            <a:r>
              <a:rPr lang="en-US" dirty="0"/>
              <a:t>Some of the use cases in the U.S.</a:t>
            </a:r>
          </a:p>
        </p:txBody>
      </p:sp>
      <p:sp>
        <p:nvSpPr>
          <p:cNvPr id="3" name="Espace réservé du contenu 2">
            <a:extLst>
              <a:ext uri="{FF2B5EF4-FFF2-40B4-BE49-F238E27FC236}">
                <a16:creationId xmlns:a16="http://schemas.microsoft.com/office/drawing/2014/main" id="{7C675751-16B0-4213-BA08-2510C5B42850}"/>
              </a:ext>
            </a:extLst>
          </p:cNvPr>
          <p:cNvSpPr>
            <a:spLocks noGrp="1"/>
          </p:cNvSpPr>
          <p:nvPr>
            <p:ph idx="1"/>
          </p:nvPr>
        </p:nvSpPr>
        <p:spPr>
          <a:xfrm>
            <a:off x="511608" y="781206"/>
            <a:ext cx="8105604" cy="3681664"/>
          </a:xfrm>
        </p:spPr>
        <p:txBody>
          <a:bodyPr>
            <a:normAutofit/>
          </a:bodyPr>
          <a:lstStyle/>
          <a:p>
            <a:pPr marL="0" indent="0">
              <a:lnSpc>
                <a:spcPct val="150000"/>
              </a:lnSpc>
              <a:spcBef>
                <a:spcPts val="0"/>
              </a:spcBef>
              <a:buNone/>
            </a:pPr>
            <a:r>
              <a:rPr lang="en-US" dirty="0"/>
              <a:t>NYSBA – </a:t>
            </a:r>
            <a:r>
              <a:rPr lang="en-US" dirty="0">
                <a:solidFill>
                  <a:schemeClr val="bg1">
                    <a:lumMod val="50000"/>
                  </a:schemeClr>
                </a:solidFill>
              </a:rPr>
              <a:t>Bridges</a:t>
            </a:r>
          </a:p>
          <a:p>
            <a:pPr marL="0" indent="0">
              <a:lnSpc>
                <a:spcPct val="150000"/>
              </a:lnSpc>
              <a:spcBef>
                <a:spcPts val="0"/>
              </a:spcBef>
              <a:buNone/>
            </a:pPr>
            <a:r>
              <a:rPr lang="en-US" dirty="0"/>
              <a:t>PANYNJ, MTABT Manhattan – </a:t>
            </a:r>
            <a:r>
              <a:rPr lang="en-US" dirty="0">
                <a:solidFill>
                  <a:schemeClr val="tx1">
                    <a:lumMod val="50000"/>
                    <a:lumOff val="50000"/>
                  </a:schemeClr>
                </a:solidFill>
              </a:rPr>
              <a:t>Tunnels</a:t>
            </a:r>
          </a:p>
          <a:p>
            <a:pPr marL="0" indent="0">
              <a:lnSpc>
                <a:spcPct val="150000"/>
              </a:lnSpc>
              <a:spcBef>
                <a:spcPts val="0"/>
              </a:spcBef>
              <a:buNone/>
            </a:pPr>
            <a:r>
              <a:rPr lang="en-US" dirty="0" err="1"/>
              <a:t>MassDOT</a:t>
            </a:r>
            <a:r>
              <a:rPr lang="en-US" dirty="0"/>
              <a:t>, Boston – </a:t>
            </a:r>
            <a:r>
              <a:rPr lang="en-US" dirty="0">
                <a:solidFill>
                  <a:schemeClr val="tx1">
                    <a:lumMod val="50000"/>
                    <a:lumOff val="50000"/>
                  </a:schemeClr>
                </a:solidFill>
              </a:rPr>
              <a:t>Tunnels</a:t>
            </a:r>
          </a:p>
          <a:p>
            <a:pPr marL="0" indent="0">
              <a:lnSpc>
                <a:spcPct val="150000"/>
              </a:lnSpc>
              <a:spcBef>
                <a:spcPts val="0"/>
              </a:spcBef>
              <a:buNone/>
            </a:pPr>
            <a:r>
              <a:rPr lang="en-US" dirty="0"/>
              <a:t>VDOT, I66 – </a:t>
            </a:r>
            <a:r>
              <a:rPr lang="en-US" dirty="0">
                <a:solidFill>
                  <a:schemeClr val="tx1">
                    <a:lumMod val="50000"/>
                    <a:lumOff val="50000"/>
                  </a:schemeClr>
                </a:solidFill>
              </a:rPr>
              <a:t>Smart Shoulder</a:t>
            </a:r>
          </a:p>
          <a:p>
            <a:pPr marL="0" indent="0">
              <a:lnSpc>
                <a:spcPct val="150000"/>
              </a:lnSpc>
              <a:spcBef>
                <a:spcPts val="0"/>
              </a:spcBef>
              <a:buNone/>
            </a:pPr>
            <a:r>
              <a:rPr lang="en-US" dirty="0"/>
              <a:t>MTA, VDOT, HOT I95/I495 – </a:t>
            </a:r>
            <a:r>
              <a:rPr lang="en-US" dirty="0">
                <a:solidFill>
                  <a:schemeClr val="tx1">
                    <a:lumMod val="50000"/>
                    <a:lumOff val="50000"/>
                  </a:schemeClr>
                </a:solidFill>
              </a:rPr>
              <a:t>Managed lanes</a:t>
            </a:r>
          </a:p>
          <a:p>
            <a:pPr marL="0" indent="0">
              <a:lnSpc>
                <a:spcPct val="150000"/>
              </a:lnSpc>
              <a:spcBef>
                <a:spcPts val="0"/>
              </a:spcBef>
              <a:buNone/>
            </a:pPr>
            <a:r>
              <a:rPr lang="en-US" dirty="0"/>
              <a:t>Baltimore, MD – </a:t>
            </a:r>
            <a:r>
              <a:rPr lang="en-US" dirty="0">
                <a:solidFill>
                  <a:schemeClr val="tx1">
                    <a:lumMod val="50000"/>
                    <a:lumOff val="50000"/>
                  </a:schemeClr>
                </a:solidFill>
              </a:rPr>
              <a:t>Tunnels &amp; Bridges</a:t>
            </a:r>
          </a:p>
          <a:p>
            <a:pPr marL="0" indent="0">
              <a:lnSpc>
                <a:spcPct val="150000"/>
              </a:lnSpc>
              <a:spcBef>
                <a:spcPts val="0"/>
              </a:spcBef>
              <a:buNone/>
            </a:pPr>
            <a:r>
              <a:rPr lang="en-US" dirty="0"/>
              <a:t>Port of Miami, FL – </a:t>
            </a:r>
            <a:r>
              <a:rPr lang="en-US" dirty="0">
                <a:solidFill>
                  <a:schemeClr val="tx1">
                    <a:lumMod val="50000"/>
                    <a:lumOff val="50000"/>
                  </a:schemeClr>
                </a:solidFill>
              </a:rPr>
              <a:t>Tunnel</a:t>
            </a:r>
          </a:p>
          <a:p>
            <a:pPr marL="0" indent="0">
              <a:lnSpc>
                <a:spcPct val="150000"/>
              </a:lnSpc>
              <a:spcBef>
                <a:spcPts val="0"/>
              </a:spcBef>
              <a:buNone/>
            </a:pPr>
            <a:r>
              <a:rPr lang="en-US" dirty="0"/>
              <a:t>Presidio Tunnel, CA – </a:t>
            </a:r>
            <a:r>
              <a:rPr lang="en-US" dirty="0">
                <a:solidFill>
                  <a:schemeClr val="tx1">
                    <a:lumMod val="50000"/>
                    <a:lumOff val="50000"/>
                  </a:schemeClr>
                </a:solidFill>
              </a:rPr>
              <a:t>Tunnel</a:t>
            </a:r>
          </a:p>
        </p:txBody>
      </p:sp>
      <p:pic>
        <p:nvPicPr>
          <p:cNvPr id="1026" name="Picture 2" descr="New York State Home">
            <a:extLst>
              <a:ext uri="{FF2B5EF4-FFF2-40B4-BE49-F238E27FC236}">
                <a16:creationId xmlns:a16="http://schemas.microsoft.com/office/drawing/2014/main" id="{4DC6338E-E564-458E-ACEB-A6A6DE1E2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3647" y="729829"/>
            <a:ext cx="1537786" cy="9311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0F04E56-DF1D-4DDC-BE7C-5C91F4968493}"/>
              </a:ext>
            </a:extLst>
          </p:cNvPr>
          <p:cNvPicPr>
            <a:picLocks noChangeAspect="1"/>
          </p:cNvPicPr>
          <p:nvPr/>
        </p:nvPicPr>
        <p:blipFill>
          <a:blip r:embed="rId4"/>
          <a:stretch>
            <a:fillRect/>
          </a:stretch>
        </p:blipFill>
        <p:spPr>
          <a:xfrm>
            <a:off x="5682693" y="752185"/>
            <a:ext cx="890293" cy="786233"/>
          </a:xfrm>
          <a:prstGeom prst="rect">
            <a:avLst/>
          </a:prstGeom>
        </p:spPr>
      </p:pic>
      <p:pic>
        <p:nvPicPr>
          <p:cNvPr id="5" name="Picture 4">
            <a:extLst>
              <a:ext uri="{FF2B5EF4-FFF2-40B4-BE49-F238E27FC236}">
                <a16:creationId xmlns:a16="http://schemas.microsoft.com/office/drawing/2014/main" id="{8C5E5779-90CC-4FF6-AC00-6107B4DBB90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25414"/>
          <a:stretch/>
        </p:blipFill>
        <p:spPr>
          <a:xfrm>
            <a:off x="6758207" y="1899426"/>
            <a:ext cx="1921479" cy="792571"/>
          </a:xfrm>
          <a:prstGeom prst="rect">
            <a:avLst/>
          </a:prstGeom>
        </p:spPr>
      </p:pic>
      <p:pic>
        <p:nvPicPr>
          <p:cNvPr id="1028" name="Picture 4" descr="Interstate 66 marker">
            <a:extLst>
              <a:ext uri="{FF2B5EF4-FFF2-40B4-BE49-F238E27FC236}">
                <a16:creationId xmlns:a16="http://schemas.microsoft.com/office/drawing/2014/main" id="{39650710-40D8-4CA7-9ADA-454DD4A30F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94147" y="2689750"/>
            <a:ext cx="785812" cy="7858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ansurban logo">
            <a:extLst>
              <a:ext uri="{FF2B5EF4-FFF2-40B4-BE49-F238E27FC236}">
                <a16:creationId xmlns:a16="http://schemas.microsoft.com/office/drawing/2014/main" id="{17E98B32-7649-4B2A-81A2-8D35B680F3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1843" y="3906951"/>
            <a:ext cx="1796532" cy="6241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he Dixie Pig: I-495 Express Lanes Set to Open">
            <a:extLst>
              <a:ext uri="{FF2B5EF4-FFF2-40B4-BE49-F238E27FC236}">
                <a16:creationId xmlns:a16="http://schemas.microsoft.com/office/drawing/2014/main" id="{83E44F3A-5377-4028-B3FB-ED421F8944B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1521"/>
          <a:stretch/>
        </p:blipFill>
        <p:spPr bwMode="auto">
          <a:xfrm>
            <a:off x="7043006" y="2918005"/>
            <a:ext cx="1574206" cy="8922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ZPass® New York - Summary of Maryland Facilities">
            <a:extLst>
              <a:ext uri="{FF2B5EF4-FFF2-40B4-BE49-F238E27FC236}">
                <a16:creationId xmlns:a16="http://schemas.microsoft.com/office/drawing/2014/main" id="{396C7A3F-A035-47B8-9A0D-ACB9144385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69654" y="3722831"/>
            <a:ext cx="2026079" cy="8765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The Port Authority of New York and New Jersey | Mass Transit">
            <a:extLst>
              <a:ext uri="{FF2B5EF4-FFF2-40B4-BE49-F238E27FC236}">
                <a16:creationId xmlns:a16="http://schemas.microsoft.com/office/drawing/2014/main" id="{DD4642F7-2098-412F-AF8D-2B1CCEF158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37667" y="1674910"/>
            <a:ext cx="1432128" cy="8019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34914EB-48C5-0846-D057-F16709D463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45400" y="4612192"/>
            <a:ext cx="1498600" cy="635000"/>
          </a:xfrm>
          <a:prstGeom prst="rect">
            <a:avLst/>
          </a:prstGeom>
        </p:spPr>
      </p:pic>
    </p:spTree>
    <p:extLst>
      <p:ext uri="{BB962C8B-B14F-4D97-AF65-F5344CB8AC3E}">
        <p14:creationId xmlns:p14="http://schemas.microsoft.com/office/powerpoint/2010/main" val="2554912978"/>
      </p:ext>
    </p:extLst>
  </p:cSld>
  <p:clrMapOvr>
    <a:masterClrMapping/>
  </p:clrMapOvr>
  <p:transition spd="med">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670DB2-82EF-74A3-6339-9C597C772CD0}"/>
              </a:ext>
            </a:extLst>
          </p:cNvPr>
          <p:cNvSpPr>
            <a:spLocks noGrp="1"/>
          </p:cNvSpPr>
          <p:nvPr>
            <p:ph idx="1"/>
          </p:nvPr>
        </p:nvSpPr>
        <p:spPr/>
        <p:txBody>
          <a:bodyPr/>
          <a:lstStyle/>
          <a:p>
            <a:pPr marL="0" indent="0">
              <a:buNone/>
            </a:pPr>
            <a:r>
              <a:rPr lang="en-US" sz="1800" b="1" dirty="0">
                <a:solidFill>
                  <a:srgbClr val="0070C0"/>
                </a:solidFill>
              </a:rPr>
              <a:t>Katherine Mertz</a:t>
            </a:r>
          </a:p>
          <a:p>
            <a:pPr marL="0" indent="0">
              <a:buNone/>
            </a:pPr>
            <a:r>
              <a:rPr lang="en-US" b="1" dirty="0">
                <a:solidFill>
                  <a:srgbClr val="0070C0"/>
                </a:solidFill>
              </a:rPr>
              <a:t>Sensys Networks, Inc.</a:t>
            </a:r>
          </a:p>
          <a:p>
            <a:pPr marL="0" indent="0">
              <a:buNone/>
            </a:pPr>
            <a:r>
              <a:rPr lang="en-US" b="1" dirty="0">
                <a:solidFill>
                  <a:srgbClr val="0070C0"/>
                </a:solidFill>
              </a:rPr>
              <a:t>(510) 326-9796 mobile</a:t>
            </a:r>
          </a:p>
          <a:p>
            <a:pPr marL="0" indent="0">
              <a:buNone/>
            </a:pPr>
            <a:r>
              <a:rPr lang="en-US" b="1" dirty="0" err="1">
                <a:solidFill>
                  <a:srgbClr val="0070C0"/>
                </a:solidFill>
              </a:rPr>
              <a:t>kmertz@sensysnetworks.com</a:t>
            </a:r>
            <a:endParaRPr lang="en-US" b="1" dirty="0">
              <a:solidFill>
                <a:srgbClr val="0070C0"/>
              </a:solidFill>
            </a:endParaRPr>
          </a:p>
        </p:txBody>
      </p:sp>
      <p:sp>
        <p:nvSpPr>
          <p:cNvPr id="3" name="Title 2">
            <a:extLst>
              <a:ext uri="{FF2B5EF4-FFF2-40B4-BE49-F238E27FC236}">
                <a16:creationId xmlns:a16="http://schemas.microsoft.com/office/drawing/2014/main" id="{AE236700-EC21-F3E1-BA55-D586B6BCEA13}"/>
              </a:ext>
            </a:extLst>
          </p:cNvPr>
          <p:cNvSpPr>
            <a:spLocks noGrp="1"/>
          </p:cNvSpPr>
          <p:nvPr>
            <p:ph type="title"/>
          </p:nvPr>
        </p:nvSpPr>
        <p:spPr/>
        <p:txBody>
          <a:bodyPr/>
          <a:lstStyle/>
          <a:p>
            <a:r>
              <a:rPr lang="en-US" dirty="0"/>
              <a:t>Thank you!</a:t>
            </a:r>
          </a:p>
        </p:txBody>
      </p:sp>
      <p:pic>
        <p:nvPicPr>
          <p:cNvPr id="4" name="Picture 3">
            <a:extLst>
              <a:ext uri="{FF2B5EF4-FFF2-40B4-BE49-F238E27FC236}">
                <a16:creationId xmlns:a16="http://schemas.microsoft.com/office/drawing/2014/main" id="{BB52F55E-545D-C1A5-D9E9-5E4A862422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5400" y="4612192"/>
            <a:ext cx="1498600" cy="635000"/>
          </a:xfrm>
          <a:prstGeom prst="rect">
            <a:avLst/>
          </a:prstGeom>
        </p:spPr>
      </p:pic>
    </p:spTree>
    <p:extLst>
      <p:ext uri="{BB962C8B-B14F-4D97-AF65-F5344CB8AC3E}">
        <p14:creationId xmlns:p14="http://schemas.microsoft.com/office/powerpoint/2010/main" val="823742265"/>
      </p:ext>
    </p:extLst>
  </p:cSld>
  <p:clrMapOvr>
    <a:masterClrMapping/>
  </p:clrMapOvr>
  <p:transition spd="med">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273A5C-82F5-9983-2A48-A6B097ACE362}"/>
              </a:ext>
            </a:extLst>
          </p:cNvPr>
          <p:cNvSpPr>
            <a:spLocks noGrp="1"/>
          </p:cNvSpPr>
          <p:nvPr>
            <p:ph type="title"/>
          </p:nvPr>
        </p:nvSpPr>
        <p:spPr/>
        <p:txBody>
          <a:bodyPr/>
          <a:lstStyle/>
          <a:p>
            <a:r>
              <a:rPr lang="en-US" dirty="0"/>
              <a:t>New York State Bridge Authority Jurisdiction</a:t>
            </a:r>
          </a:p>
        </p:txBody>
      </p:sp>
      <p:sp>
        <p:nvSpPr>
          <p:cNvPr id="6" name="TextBox 5">
            <a:extLst>
              <a:ext uri="{FF2B5EF4-FFF2-40B4-BE49-F238E27FC236}">
                <a16:creationId xmlns:a16="http://schemas.microsoft.com/office/drawing/2014/main" id="{88AF9CE9-0E78-91D5-C03E-B952BFCC5DF4}"/>
              </a:ext>
            </a:extLst>
          </p:cNvPr>
          <p:cNvSpPr txBox="1"/>
          <p:nvPr/>
        </p:nvSpPr>
        <p:spPr>
          <a:xfrm>
            <a:off x="367612" y="2493222"/>
            <a:ext cx="2198497" cy="307777"/>
          </a:xfrm>
          <a:prstGeom prst="rect">
            <a:avLst/>
          </a:prstGeom>
          <a:noFill/>
        </p:spPr>
        <p:txBody>
          <a:bodyPr wrap="square" rtlCol="0">
            <a:spAutoFit/>
          </a:bodyPr>
          <a:lstStyle/>
          <a:p>
            <a:r>
              <a:rPr lang="en-US" sz="1400" b="1" dirty="0">
                <a:solidFill>
                  <a:srgbClr val="0070C0"/>
                </a:solidFill>
              </a:rPr>
              <a:t>Rip Van Winkle Bridge</a:t>
            </a:r>
            <a:endParaRPr lang="en-US" sz="1400" dirty="0"/>
          </a:p>
        </p:txBody>
      </p:sp>
      <p:pic>
        <p:nvPicPr>
          <p:cNvPr id="7" name="Content Placeholder 6" descr="A bridge over a river&#10;&#10;Description automatically generated with medium confidence">
            <a:extLst>
              <a:ext uri="{FF2B5EF4-FFF2-40B4-BE49-F238E27FC236}">
                <a16:creationId xmlns:a16="http://schemas.microsoft.com/office/drawing/2014/main" id="{C51615E0-3242-9634-CAA3-7BE2E25E1AA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6406" y="646621"/>
            <a:ext cx="2500907" cy="1875681"/>
          </a:xfrm>
        </p:spPr>
      </p:pic>
      <p:sp>
        <p:nvSpPr>
          <p:cNvPr id="8" name="TextBox 7">
            <a:extLst>
              <a:ext uri="{FF2B5EF4-FFF2-40B4-BE49-F238E27FC236}">
                <a16:creationId xmlns:a16="http://schemas.microsoft.com/office/drawing/2014/main" id="{BE65DCC3-58A0-14FE-1F12-0CF08A957189}"/>
              </a:ext>
            </a:extLst>
          </p:cNvPr>
          <p:cNvSpPr txBox="1"/>
          <p:nvPr/>
        </p:nvSpPr>
        <p:spPr>
          <a:xfrm>
            <a:off x="3116918" y="2444475"/>
            <a:ext cx="2732561" cy="307777"/>
          </a:xfrm>
          <a:prstGeom prst="rect">
            <a:avLst/>
          </a:prstGeom>
          <a:noFill/>
        </p:spPr>
        <p:txBody>
          <a:bodyPr wrap="square" rtlCol="0">
            <a:spAutoFit/>
          </a:bodyPr>
          <a:lstStyle/>
          <a:p>
            <a:r>
              <a:rPr lang="en-US" sz="1400" b="1" dirty="0">
                <a:solidFill>
                  <a:srgbClr val="0070C0"/>
                </a:solidFill>
              </a:rPr>
              <a:t>Kingston-</a:t>
            </a:r>
            <a:r>
              <a:rPr lang="en-US" sz="1400" b="1" dirty="0" err="1">
                <a:solidFill>
                  <a:srgbClr val="0070C0"/>
                </a:solidFill>
              </a:rPr>
              <a:t>Rhinecliff</a:t>
            </a:r>
            <a:r>
              <a:rPr lang="en-US" sz="1400" b="1" dirty="0">
                <a:solidFill>
                  <a:srgbClr val="0070C0"/>
                </a:solidFill>
              </a:rPr>
              <a:t> Bridge</a:t>
            </a:r>
            <a:endParaRPr lang="en-US" sz="1400" dirty="0"/>
          </a:p>
        </p:txBody>
      </p:sp>
      <p:pic>
        <p:nvPicPr>
          <p:cNvPr id="10" name="Picture 9" descr="A bridge over water&#10;&#10;Description automatically generated with low confidence">
            <a:extLst>
              <a:ext uri="{FF2B5EF4-FFF2-40B4-BE49-F238E27FC236}">
                <a16:creationId xmlns:a16="http://schemas.microsoft.com/office/drawing/2014/main" id="{975AD921-61A8-4590-BD83-6C82A88136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6473" y="662924"/>
            <a:ext cx="2500907" cy="1804632"/>
          </a:xfrm>
          <a:prstGeom prst="rect">
            <a:avLst/>
          </a:prstGeom>
        </p:spPr>
      </p:pic>
      <p:sp>
        <p:nvSpPr>
          <p:cNvPr id="11" name="TextBox 10">
            <a:extLst>
              <a:ext uri="{FF2B5EF4-FFF2-40B4-BE49-F238E27FC236}">
                <a16:creationId xmlns:a16="http://schemas.microsoft.com/office/drawing/2014/main" id="{51597093-7689-9FA6-2844-9144A0EA11DF}"/>
              </a:ext>
            </a:extLst>
          </p:cNvPr>
          <p:cNvSpPr txBox="1"/>
          <p:nvPr/>
        </p:nvSpPr>
        <p:spPr>
          <a:xfrm>
            <a:off x="6400288" y="2506489"/>
            <a:ext cx="2198497" cy="307777"/>
          </a:xfrm>
          <a:prstGeom prst="rect">
            <a:avLst/>
          </a:prstGeom>
          <a:noFill/>
        </p:spPr>
        <p:txBody>
          <a:bodyPr wrap="square" rtlCol="0">
            <a:spAutoFit/>
          </a:bodyPr>
          <a:lstStyle/>
          <a:p>
            <a:r>
              <a:rPr lang="en-US" sz="1400" b="1" dirty="0">
                <a:solidFill>
                  <a:srgbClr val="0070C0"/>
                </a:solidFill>
              </a:rPr>
              <a:t>Mid-Hudson Bridge</a:t>
            </a:r>
            <a:endParaRPr lang="en-US" sz="1400" dirty="0"/>
          </a:p>
        </p:txBody>
      </p:sp>
      <p:pic>
        <p:nvPicPr>
          <p:cNvPr id="13" name="Picture 12" descr="A bridge over a river&#10;&#10;Description automatically generated with medium confidence">
            <a:extLst>
              <a:ext uri="{FF2B5EF4-FFF2-40B4-BE49-F238E27FC236}">
                <a16:creationId xmlns:a16="http://schemas.microsoft.com/office/drawing/2014/main" id="{C49F2415-F6E6-49D1-582C-69EE6A7BEB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1905" y="658002"/>
            <a:ext cx="2813522" cy="1875681"/>
          </a:xfrm>
          <a:prstGeom prst="rect">
            <a:avLst/>
          </a:prstGeom>
        </p:spPr>
      </p:pic>
      <p:sp>
        <p:nvSpPr>
          <p:cNvPr id="14" name="TextBox 13">
            <a:extLst>
              <a:ext uri="{FF2B5EF4-FFF2-40B4-BE49-F238E27FC236}">
                <a16:creationId xmlns:a16="http://schemas.microsoft.com/office/drawing/2014/main" id="{6BFE906F-A039-1502-03B9-B0AF893EED74}"/>
              </a:ext>
            </a:extLst>
          </p:cNvPr>
          <p:cNvSpPr txBox="1"/>
          <p:nvPr/>
        </p:nvSpPr>
        <p:spPr>
          <a:xfrm>
            <a:off x="1351032" y="4275223"/>
            <a:ext cx="2732561" cy="307777"/>
          </a:xfrm>
          <a:prstGeom prst="rect">
            <a:avLst/>
          </a:prstGeom>
          <a:noFill/>
        </p:spPr>
        <p:txBody>
          <a:bodyPr wrap="square" rtlCol="0">
            <a:spAutoFit/>
          </a:bodyPr>
          <a:lstStyle/>
          <a:p>
            <a:r>
              <a:rPr lang="en-US" sz="1400" b="1" dirty="0" err="1">
                <a:solidFill>
                  <a:srgbClr val="0070C0"/>
                </a:solidFill>
              </a:rPr>
              <a:t>Newbaugh</a:t>
            </a:r>
            <a:r>
              <a:rPr lang="en-US" sz="1400" b="1" dirty="0">
                <a:solidFill>
                  <a:srgbClr val="0070C0"/>
                </a:solidFill>
              </a:rPr>
              <a:t>-Beacon Bridge</a:t>
            </a:r>
            <a:endParaRPr lang="en-US" sz="1400" dirty="0"/>
          </a:p>
        </p:txBody>
      </p:sp>
      <p:pic>
        <p:nvPicPr>
          <p:cNvPr id="18" name="Picture 17" descr="A picture containing building, bridge, water, outdoor&#10;&#10;Description automatically generated">
            <a:extLst>
              <a:ext uri="{FF2B5EF4-FFF2-40B4-BE49-F238E27FC236}">
                <a16:creationId xmlns:a16="http://schemas.microsoft.com/office/drawing/2014/main" id="{1805480D-1146-214E-6A29-6734C74D8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087" y="2868605"/>
            <a:ext cx="3488449" cy="1435248"/>
          </a:xfrm>
          <a:prstGeom prst="rect">
            <a:avLst/>
          </a:prstGeom>
        </p:spPr>
      </p:pic>
      <p:sp>
        <p:nvSpPr>
          <p:cNvPr id="19" name="TextBox 18">
            <a:extLst>
              <a:ext uri="{FF2B5EF4-FFF2-40B4-BE49-F238E27FC236}">
                <a16:creationId xmlns:a16="http://schemas.microsoft.com/office/drawing/2014/main" id="{E1A5FCAD-0539-DC76-CDAC-FD7147E79463}"/>
              </a:ext>
            </a:extLst>
          </p:cNvPr>
          <p:cNvSpPr txBox="1"/>
          <p:nvPr/>
        </p:nvSpPr>
        <p:spPr>
          <a:xfrm>
            <a:off x="5593794" y="4249107"/>
            <a:ext cx="2198497" cy="307777"/>
          </a:xfrm>
          <a:prstGeom prst="rect">
            <a:avLst/>
          </a:prstGeom>
          <a:noFill/>
        </p:spPr>
        <p:txBody>
          <a:bodyPr wrap="square" rtlCol="0">
            <a:spAutoFit/>
          </a:bodyPr>
          <a:lstStyle/>
          <a:p>
            <a:r>
              <a:rPr lang="en-US" sz="1400" b="1" dirty="0">
                <a:solidFill>
                  <a:srgbClr val="0070C0"/>
                </a:solidFill>
              </a:rPr>
              <a:t>Bear Mountain Bridge</a:t>
            </a:r>
            <a:endParaRPr lang="en-US" sz="1400" dirty="0"/>
          </a:p>
        </p:txBody>
      </p:sp>
      <p:pic>
        <p:nvPicPr>
          <p:cNvPr id="21" name="Picture 20" descr="A bridge over a body of water&#10;&#10;Description automatically generated with medium confidence">
            <a:extLst>
              <a:ext uri="{FF2B5EF4-FFF2-40B4-BE49-F238E27FC236}">
                <a16:creationId xmlns:a16="http://schemas.microsoft.com/office/drawing/2014/main" id="{A9DCA5A9-5185-7A83-0ED4-5D05920357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5696" y="2888013"/>
            <a:ext cx="3843089" cy="1361094"/>
          </a:xfrm>
          <a:prstGeom prst="rect">
            <a:avLst/>
          </a:prstGeom>
        </p:spPr>
      </p:pic>
      <p:pic>
        <p:nvPicPr>
          <p:cNvPr id="22" name="Picture 21">
            <a:extLst>
              <a:ext uri="{FF2B5EF4-FFF2-40B4-BE49-F238E27FC236}">
                <a16:creationId xmlns:a16="http://schemas.microsoft.com/office/drawing/2014/main" id="{C7451B6E-D8E8-18E4-731C-BF1CA36DD6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5400" y="4603437"/>
            <a:ext cx="1498600" cy="635000"/>
          </a:xfrm>
          <a:prstGeom prst="rect">
            <a:avLst/>
          </a:prstGeom>
        </p:spPr>
      </p:pic>
    </p:spTree>
    <p:extLst>
      <p:ext uri="{BB962C8B-B14F-4D97-AF65-F5344CB8AC3E}">
        <p14:creationId xmlns:p14="http://schemas.microsoft.com/office/powerpoint/2010/main" val="851669486"/>
      </p:ext>
    </p:extLst>
  </p:cSld>
  <p:clrMapOvr>
    <a:masterClrMapping/>
  </p:clrMapOvr>
  <p:transition spd="med">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273A5C-82F5-9983-2A48-A6B097ACE362}"/>
              </a:ext>
            </a:extLst>
          </p:cNvPr>
          <p:cNvSpPr>
            <a:spLocks noGrp="1"/>
          </p:cNvSpPr>
          <p:nvPr>
            <p:ph type="title"/>
          </p:nvPr>
        </p:nvSpPr>
        <p:spPr/>
        <p:txBody>
          <a:bodyPr/>
          <a:lstStyle/>
          <a:p>
            <a:r>
              <a:rPr lang="en-US" dirty="0"/>
              <a:t>New York State Bridge Authority Operational Needs</a:t>
            </a:r>
          </a:p>
        </p:txBody>
      </p:sp>
      <p:sp>
        <p:nvSpPr>
          <p:cNvPr id="6" name="TextBox 5">
            <a:extLst>
              <a:ext uri="{FF2B5EF4-FFF2-40B4-BE49-F238E27FC236}">
                <a16:creationId xmlns:a16="http://schemas.microsoft.com/office/drawing/2014/main" id="{88AF9CE9-0E78-91D5-C03E-B952BFCC5DF4}"/>
              </a:ext>
            </a:extLst>
          </p:cNvPr>
          <p:cNvSpPr txBox="1"/>
          <p:nvPr/>
        </p:nvSpPr>
        <p:spPr>
          <a:xfrm>
            <a:off x="498771" y="812724"/>
            <a:ext cx="8005149" cy="3970318"/>
          </a:xfrm>
          <a:prstGeom prst="rect">
            <a:avLst/>
          </a:prstGeom>
          <a:noFill/>
        </p:spPr>
        <p:txBody>
          <a:bodyPr wrap="square" rtlCol="0">
            <a:spAutoFit/>
          </a:bodyPr>
          <a:lstStyle/>
          <a:p>
            <a:r>
              <a:rPr lang="en-US" sz="1600" b="1" dirty="0">
                <a:solidFill>
                  <a:srgbClr val="0070C0"/>
                </a:solidFill>
              </a:rPr>
              <a:t>Cameras for Monitoring &amp; Incident Detection </a:t>
            </a:r>
            <a:r>
              <a:rPr lang="en-US" sz="1600" dirty="0"/>
              <a:t>– NYSBA has existing cameras that operators use to manually monitor incidents across 5 bridges. The Authority needed an automated method to identify incidents without upgrading existing camera infrastructure.</a:t>
            </a:r>
          </a:p>
          <a:p>
            <a:endParaRPr lang="en-US" sz="1600" dirty="0"/>
          </a:p>
          <a:p>
            <a:r>
              <a:rPr lang="en-US" sz="1600" b="1" dirty="0">
                <a:solidFill>
                  <a:srgbClr val="0070C0"/>
                </a:solidFill>
              </a:rPr>
              <a:t>Incident Identification &amp; Response </a:t>
            </a:r>
            <a:r>
              <a:rPr lang="en-US" sz="1600" dirty="0"/>
              <a:t>– With over 63M trips annually, the Authority needed a method to quickly identify incidents and mobilize emergency response to limit the impact on travelers, alert drivers to traffic incidents and safety hazards and improve emergency response times</a:t>
            </a:r>
          </a:p>
          <a:p>
            <a:endParaRPr lang="en-US" sz="1600" dirty="0"/>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rial" pitchFamily="34" charset="0"/>
                <a:ea typeface="ＭＳ Ｐゴシック" pitchFamily="34" charset="-128"/>
                <a:cs typeface="+mn-cs"/>
              </a:rPr>
              <a:t>Resources and Staffing </a:t>
            </a:r>
            <a:r>
              <a:rPr kumimoji="0" lang="en-US" sz="16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 </a:t>
            </a:r>
            <a:r>
              <a:rPr lang="en-US" sz="1600" dirty="0">
                <a:solidFill>
                  <a:prstClr val="black"/>
                </a:solidFill>
              </a:rPr>
              <a:t>To maintain lowest operational costs at the best level of service, the NYSBA has limited staff to monitor multiple cameras on 5 bridges 24/7/365.  The Authority’s goal was to improve operations and safety without adding the extra cost of additional operational staff.</a:t>
            </a:r>
            <a:endParaRPr lang="en-US" sz="1600" dirty="0"/>
          </a:p>
          <a:p>
            <a:endParaRPr lang="en-US" sz="1400" dirty="0">
              <a:solidFill>
                <a:schemeClr val="accent1"/>
              </a:solidFill>
            </a:endParaRPr>
          </a:p>
          <a:p>
            <a:endParaRPr lang="en-US" sz="1400" dirty="0"/>
          </a:p>
        </p:txBody>
      </p:sp>
      <p:pic>
        <p:nvPicPr>
          <p:cNvPr id="7" name="Picture 6">
            <a:extLst>
              <a:ext uri="{FF2B5EF4-FFF2-40B4-BE49-F238E27FC236}">
                <a16:creationId xmlns:a16="http://schemas.microsoft.com/office/drawing/2014/main" id="{F02D8FE0-B42D-F9EF-B808-6B022328E9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5400" y="4612192"/>
            <a:ext cx="1498600" cy="635000"/>
          </a:xfrm>
          <a:prstGeom prst="rect">
            <a:avLst/>
          </a:prstGeom>
        </p:spPr>
      </p:pic>
    </p:spTree>
    <p:extLst>
      <p:ext uri="{BB962C8B-B14F-4D97-AF65-F5344CB8AC3E}">
        <p14:creationId xmlns:p14="http://schemas.microsoft.com/office/powerpoint/2010/main" val="2079321377"/>
      </p:ext>
    </p:extLst>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273A5C-82F5-9983-2A48-A6B097ACE362}"/>
              </a:ext>
            </a:extLst>
          </p:cNvPr>
          <p:cNvSpPr>
            <a:spLocks noGrp="1"/>
          </p:cNvSpPr>
          <p:nvPr>
            <p:ph type="title"/>
          </p:nvPr>
        </p:nvSpPr>
        <p:spPr/>
        <p:txBody>
          <a:bodyPr/>
          <a:lstStyle/>
          <a:p>
            <a:r>
              <a:rPr lang="en-US" dirty="0"/>
              <a:t>Initial </a:t>
            </a:r>
            <a:r>
              <a:rPr lang="en-US" dirty="0" err="1"/>
              <a:t>Citilog</a:t>
            </a:r>
            <a:r>
              <a:rPr lang="en-US" dirty="0"/>
              <a:t> Automated Incident Detection Deployment - 2016</a:t>
            </a:r>
          </a:p>
        </p:txBody>
      </p:sp>
      <p:sp>
        <p:nvSpPr>
          <p:cNvPr id="6" name="TextBox 5">
            <a:extLst>
              <a:ext uri="{FF2B5EF4-FFF2-40B4-BE49-F238E27FC236}">
                <a16:creationId xmlns:a16="http://schemas.microsoft.com/office/drawing/2014/main" id="{88AF9CE9-0E78-91D5-C03E-B952BFCC5DF4}"/>
              </a:ext>
            </a:extLst>
          </p:cNvPr>
          <p:cNvSpPr txBox="1"/>
          <p:nvPr/>
        </p:nvSpPr>
        <p:spPr>
          <a:xfrm>
            <a:off x="640080" y="812724"/>
            <a:ext cx="7863840" cy="3724096"/>
          </a:xfrm>
          <a:prstGeom prst="rect">
            <a:avLst/>
          </a:prstGeom>
          <a:noFill/>
        </p:spPr>
        <p:txBody>
          <a:bodyPr wrap="square" rtlCol="0">
            <a:spAutoFit/>
          </a:bodyPr>
          <a:lstStyle/>
          <a:p>
            <a:r>
              <a:rPr lang="en-US" sz="1600" b="1" dirty="0">
                <a:solidFill>
                  <a:srgbClr val="0070C0"/>
                </a:solidFill>
              </a:rPr>
              <a:t>All 5 Bridges use existing cameras </a:t>
            </a:r>
            <a:r>
              <a:rPr lang="en-US" sz="1600" dirty="0"/>
              <a:t>– NYSBA did not need to upgrade any camera infrastructure.</a:t>
            </a:r>
          </a:p>
          <a:p>
            <a:endParaRPr lang="en-US" sz="1600" dirty="0"/>
          </a:p>
          <a:p>
            <a:r>
              <a:rPr lang="en-US" sz="1600" b="1" dirty="0">
                <a:solidFill>
                  <a:srgbClr val="0070C0"/>
                </a:solidFill>
              </a:rPr>
              <a:t>Central Server for Analytics </a:t>
            </a:r>
            <a:r>
              <a:rPr lang="en-US" sz="1600" dirty="0"/>
              <a:t>– Central server to house data from all field devices and report analytics on all bridges.  Authority had approx. 16 cameras per server in house.</a:t>
            </a:r>
          </a:p>
          <a:p>
            <a:endParaRPr lang="en-US" sz="1600" dirty="0"/>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rial" pitchFamily="34" charset="0"/>
                <a:ea typeface="ＭＳ Ｐゴシック" pitchFamily="34" charset="-128"/>
                <a:cs typeface="+mn-cs"/>
              </a:rPr>
              <a:t>Learning mode </a:t>
            </a:r>
            <a:r>
              <a:rPr kumimoji="0" lang="en-US" sz="16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 </a:t>
            </a:r>
            <a:r>
              <a:rPr lang="en-US" sz="1600" dirty="0">
                <a:solidFill>
                  <a:prstClr val="black"/>
                </a:solidFill>
              </a:rPr>
              <a:t>System was able receive feedback from operators reviewing alerts and learn if circumstances such as ice or snow buildup falsely alerts as debris or stopped vehicle, utilizing Machine Learning mode.</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600" dirty="0">
              <a:solidFill>
                <a:prstClr val="black"/>
              </a:solidFill>
            </a:endParaRPr>
          </a:p>
          <a:p>
            <a:pPr>
              <a:defRPr/>
            </a:pPr>
            <a:r>
              <a:rPr kumimoji="0" lang="en-US" sz="1600" b="1" i="0" u="none" strike="noStrike" kern="1200" cap="none" spc="0" normalizeH="0" baseline="0" noProof="0" dirty="0">
                <a:ln>
                  <a:noFill/>
                </a:ln>
                <a:solidFill>
                  <a:srgbClr val="0070C0"/>
                </a:solidFill>
                <a:effectLst/>
                <a:uLnTx/>
                <a:uFillTx/>
                <a:latin typeface="Arial" pitchFamily="34" charset="0"/>
                <a:ea typeface="ＭＳ Ｐゴシック" pitchFamily="34" charset="-128"/>
                <a:cs typeface="+mn-cs"/>
              </a:rPr>
              <a:t>Police Review</a:t>
            </a:r>
            <a:r>
              <a:rPr kumimoji="0" lang="en-US" sz="16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 – System alerts can go directly to the NYSBA police officer for review of incidents involving injury or fatality accidents or security events. </a:t>
            </a:r>
            <a:endParaRPr lang="en-US" sz="1600" dirty="0"/>
          </a:p>
          <a:p>
            <a:endParaRPr lang="en-US" sz="1400" dirty="0">
              <a:solidFill>
                <a:schemeClr val="accent1"/>
              </a:solidFill>
            </a:endParaRPr>
          </a:p>
          <a:p>
            <a:endParaRPr lang="en-US" sz="1400" dirty="0"/>
          </a:p>
        </p:txBody>
      </p:sp>
      <p:pic>
        <p:nvPicPr>
          <p:cNvPr id="2" name="Picture 1">
            <a:extLst>
              <a:ext uri="{FF2B5EF4-FFF2-40B4-BE49-F238E27FC236}">
                <a16:creationId xmlns:a16="http://schemas.microsoft.com/office/drawing/2014/main" id="{575D29BC-CE70-958C-868F-B8F1B89488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5400" y="4612192"/>
            <a:ext cx="1498600" cy="635000"/>
          </a:xfrm>
          <a:prstGeom prst="rect">
            <a:avLst/>
          </a:prstGeom>
        </p:spPr>
      </p:pic>
    </p:spTree>
    <p:extLst>
      <p:ext uri="{BB962C8B-B14F-4D97-AF65-F5344CB8AC3E}">
        <p14:creationId xmlns:p14="http://schemas.microsoft.com/office/powerpoint/2010/main" val="1925911674"/>
      </p:ext>
    </p:extLst>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C:\Users\eric.CITILOG\Downloads\Sodra_lanken_vv_3 (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15685" y="758271"/>
            <a:ext cx="8535165" cy="367221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Speech Bubble: Rectangle 8">
            <a:extLst>
              <a:ext uri="{FF2B5EF4-FFF2-40B4-BE49-F238E27FC236}">
                <a16:creationId xmlns:a16="http://schemas.microsoft.com/office/drawing/2014/main" id="{CED4279F-6254-4F9E-8059-BAA3E698DEB8}"/>
              </a:ext>
            </a:extLst>
          </p:cNvPr>
          <p:cNvSpPr/>
          <p:nvPr/>
        </p:nvSpPr>
        <p:spPr bwMode="auto">
          <a:xfrm>
            <a:off x="213582" y="1440308"/>
            <a:ext cx="1060142" cy="603266"/>
          </a:xfrm>
          <a:prstGeom prst="wedgeRectCallout">
            <a:avLst>
              <a:gd name="adj1" fmla="val -24568"/>
              <a:gd name="adj2" fmla="val -19966"/>
            </a:avLst>
          </a:prstGeom>
          <a:solidFill>
            <a:srgbClr val="FFCC33">
              <a:alpha val="80000"/>
            </a:srgb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sv-SE" sz="1200" b="1" i="0" u="none" strike="noStrike" cap="none" normalizeH="0" baseline="0" dirty="0" err="1">
                <a:ln>
                  <a:noFill/>
                </a:ln>
                <a:solidFill>
                  <a:schemeClr val="bg1"/>
                </a:solidFill>
                <a:effectLst/>
                <a:latin typeface="Arial" charset="0"/>
              </a:rPr>
              <a:t>Wrong</a:t>
            </a:r>
            <a:r>
              <a:rPr lang="sv-SE" sz="1200" b="1" dirty="0" err="1">
                <a:solidFill>
                  <a:schemeClr val="bg1"/>
                </a:solidFill>
                <a:latin typeface="Arial" charset="0"/>
              </a:rPr>
              <a:t>-way</a:t>
            </a:r>
            <a:endParaRPr lang="sv-SE" sz="1200" b="1" dirty="0">
              <a:solidFill>
                <a:schemeClr val="bg1"/>
              </a:solidFill>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sv-SE" sz="1200" b="1" i="0" u="none" strike="noStrike" cap="none" normalizeH="0" baseline="0" dirty="0">
                <a:ln>
                  <a:noFill/>
                </a:ln>
                <a:solidFill>
                  <a:schemeClr val="bg1"/>
                </a:solidFill>
                <a:effectLst/>
                <a:latin typeface="Arial" charset="0"/>
              </a:rPr>
              <a:t>driver</a:t>
            </a:r>
          </a:p>
        </p:txBody>
      </p:sp>
      <p:sp>
        <p:nvSpPr>
          <p:cNvPr id="16" name="Speech Bubble: Rectangle 15">
            <a:extLst>
              <a:ext uri="{FF2B5EF4-FFF2-40B4-BE49-F238E27FC236}">
                <a16:creationId xmlns:a16="http://schemas.microsoft.com/office/drawing/2014/main" id="{5DAC7BE2-BB2A-4338-B200-CF92A10C5EE6}"/>
              </a:ext>
            </a:extLst>
          </p:cNvPr>
          <p:cNvSpPr/>
          <p:nvPr/>
        </p:nvSpPr>
        <p:spPr bwMode="auto">
          <a:xfrm>
            <a:off x="4079631" y="3868615"/>
            <a:ext cx="1051309" cy="635002"/>
          </a:xfrm>
          <a:prstGeom prst="wedgeRectCallout">
            <a:avLst>
              <a:gd name="adj1" fmla="val -34062"/>
              <a:gd name="adj2" fmla="val -2710"/>
            </a:avLst>
          </a:prstGeom>
          <a:solidFill>
            <a:srgbClr val="FFCC33">
              <a:alpha val="69804"/>
            </a:srgb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sv-SE" sz="1200" b="1" i="0" u="none" strike="noStrike" cap="none" normalizeH="0" baseline="0" dirty="0" err="1">
                <a:ln>
                  <a:noFill/>
                </a:ln>
                <a:solidFill>
                  <a:schemeClr val="bg1"/>
                </a:solidFill>
                <a:effectLst/>
                <a:latin typeface="Arial" charset="0"/>
              </a:rPr>
              <a:t>Stopped</a:t>
            </a:r>
            <a:r>
              <a:rPr kumimoji="0" lang="sv-SE" sz="1200" b="1" i="0" u="none" strike="noStrike" cap="none" normalizeH="0" baseline="0" dirty="0">
                <a:ln>
                  <a:noFill/>
                </a:ln>
                <a:solidFill>
                  <a:schemeClr val="bg1"/>
                </a:solidFill>
                <a:effectLst/>
                <a:latin typeface="Arial" charset="0"/>
              </a:rPr>
              <a:t> </a:t>
            </a:r>
            <a:r>
              <a:rPr kumimoji="0" lang="sv-SE" sz="1200" b="1" i="0" u="none" strike="noStrike" cap="none" normalizeH="0" baseline="0" dirty="0" err="1">
                <a:ln>
                  <a:noFill/>
                </a:ln>
                <a:solidFill>
                  <a:schemeClr val="bg1"/>
                </a:solidFill>
                <a:effectLst/>
                <a:latin typeface="Arial" charset="0"/>
              </a:rPr>
              <a:t>vehicle</a:t>
            </a:r>
            <a:endParaRPr kumimoji="0" lang="sv-SE" sz="1200" b="1" i="0" u="none" strike="noStrike" cap="none" normalizeH="0" baseline="0" dirty="0">
              <a:ln>
                <a:noFill/>
              </a:ln>
              <a:solidFill>
                <a:schemeClr val="bg1"/>
              </a:solidFill>
              <a:effectLst/>
              <a:latin typeface="Arial" charset="0"/>
            </a:endParaRPr>
          </a:p>
        </p:txBody>
      </p:sp>
      <p:sp>
        <p:nvSpPr>
          <p:cNvPr id="15" name="Speech Bubble: Rectangle 14">
            <a:extLst>
              <a:ext uri="{FF2B5EF4-FFF2-40B4-BE49-F238E27FC236}">
                <a16:creationId xmlns:a16="http://schemas.microsoft.com/office/drawing/2014/main" id="{9BBE4373-19A0-4589-A93E-E072CFB6F816}"/>
              </a:ext>
            </a:extLst>
          </p:cNvPr>
          <p:cNvSpPr/>
          <p:nvPr/>
        </p:nvSpPr>
        <p:spPr bwMode="auto">
          <a:xfrm>
            <a:off x="7946571" y="1457691"/>
            <a:ext cx="1061984" cy="568500"/>
          </a:xfrm>
          <a:prstGeom prst="wedgeRectCallout">
            <a:avLst>
              <a:gd name="adj1" fmla="val 16825"/>
              <a:gd name="adj2" fmla="val -13145"/>
            </a:avLst>
          </a:prstGeom>
          <a:solidFill>
            <a:srgbClr val="FFCC33">
              <a:alpha val="69804"/>
            </a:srgb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sv-SE" sz="1200" b="1" i="0" u="none" strike="noStrike" cap="none" normalizeH="0" baseline="0" dirty="0" err="1">
                <a:ln>
                  <a:noFill/>
                </a:ln>
                <a:solidFill>
                  <a:schemeClr val="bg1"/>
                </a:solidFill>
                <a:effectLst/>
                <a:latin typeface="Arial" charset="0"/>
              </a:rPr>
              <a:t>Debris</a:t>
            </a:r>
            <a:r>
              <a:rPr kumimoji="0" lang="sv-SE" sz="1200" b="1" i="0" u="none" strike="noStrike" cap="none" normalizeH="0" baseline="0" dirty="0">
                <a:ln>
                  <a:noFill/>
                </a:ln>
                <a:solidFill>
                  <a:schemeClr val="bg1"/>
                </a:solidFill>
                <a:effectLst/>
                <a:latin typeface="Arial" charset="0"/>
              </a:rPr>
              <a:t> on road</a:t>
            </a:r>
          </a:p>
        </p:txBody>
      </p:sp>
      <p:sp>
        <p:nvSpPr>
          <p:cNvPr id="19" name="Speech Bubble: Rectangle 18">
            <a:extLst>
              <a:ext uri="{FF2B5EF4-FFF2-40B4-BE49-F238E27FC236}">
                <a16:creationId xmlns:a16="http://schemas.microsoft.com/office/drawing/2014/main" id="{D63D39EE-67F0-46EC-A300-95ABD74E1EA4}"/>
              </a:ext>
            </a:extLst>
          </p:cNvPr>
          <p:cNvSpPr/>
          <p:nvPr/>
        </p:nvSpPr>
        <p:spPr bwMode="auto">
          <a:xfrm>
            <a:off x="7957247" y="3424506"/>
            <a:ext cx="1051308" cy="568499"/>
          </a:xfrm>
          <a:prstGeom prst="wedgeRectCallout">
            <a:avLst>
              <a:gd name="adj1" fmla="val -29572"/>
              <a:gd name="adj2" fmla="val 35511"/>
            </a:avLst>
          </a:prstGeom>
          <a:solidFill>
            <a:srgbClr val="FFCC33">
              <a:alpha val="69804"/>
            </a:srgb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sv-SE" sz="1200" b="1" dirty="0" err="1">
                <a:solidFill>
                  <a:schemeClr val="bg1"/>
                </a:solidFill>
                <a:latin typeface="Arial" charset="0"/>
              </a:rPr>
              <a:t>Smoke</a:t>
            </a:r>
            <a:r>
              <a:rPr lang="sv-SE" sz="1200" b="1" dirty="0">
                <a:solidFill>
                  <a:schemeClr val="bg1"/>
                </a:solidFill>
                <a:latin typeface="Arial" charset="0"/>
              </a:rPr>
              <a:t> in tunnel</a:t>
            </a:r>
            <a:endParaRPr kumimoji="0" lang="sv-SE" sz="1200" b="1" i="0" u="none" strike="noStrike" cap="none" normalizeH="0" baseline="0" dirty="0">
              <a:ln>
                <a:noFill/>
              </a:ln>
              <a:solidFill>
                <a:schemeClr val="bg1"/>
              </a:solidFill>
              <a:effectLst/>
              <a:latin typeface="Arial" charset="0"/>
            </a:endParaRPr>
          </a:p>
        </p:txBody>
      </p:sp>
      <p:sp>
        <p:nvSpPr>
          <p:cNvPr id="6" name="Title 5">
            <a:extLst>
              <a:ext uri="{FF2B5EF4-FFF2-40B4-BE49-F238E27FC236}">
                <a16:creationId xmlns:a16="http://schemas.microsoft.com/office/drawing/2014/main" id="{2DC4A593-B303-DE45-88BE-4C15A4496529}"/>
              </a:ext>
            </a:extLst>
          </p:cNvPr>
          <p:cNvSpPr>
            <a:spLocks noGrp="1"/>
          </p:cNvSpPr>
          <p:nvPr>
            <p:ph type="title"/>
          </p:nvPr>
        </p:nvSpPr>
        <p:spPr/>
        <p:txBody>
          <a:bodyPr/>
          <a:lstStyle/>
          <a:p>
            <a:r>
              <a:rPr lang="en-US" dirty="0"/>
              <a:t>AI-based Incident Management</a:t>
            </a:r>
            <a:endParaRPr lang="en-US" b="0" dirty="0">
              <a:solidFill>
                <a:srgbClr val="D28F3D"/>
              </a:solidFill>
            </a:endParaRPr>
          </a:p>
        </p:txBody>
      </p:sp>
      <p:sp>
        <p:nvSpPr>
          <p:cNvPr id="17" name="Speech Bubble: Rectangle 15">
            <a:extLst>
              <a:ext uri="{FF2B5EF4-FFF2-40B4-BE49-F238E27FC236}">
                <a16:creationId xmlns:a16="http://schemas.microsoft.com/office/drawing/2014/main" id="{4FD4148B-C208-A843-B539-A9CC7331A17B}"/>
              </a:ext>
            </a:extLst>
          </p:cNvPr>
          <p:cNvSpPr/>
          <p:nvPr/>
        </p:nvSpPr>
        <p:spPr bwMode="auto">
          <a:xfrm>
            <a:off x="213582" y="2441100"/>
            <a:ext cx="1060142" cy="568500"/>
          </a:xfrm>
          <a:prstGeom prst="wedgeRectCallout">
            <a:avLst>
              <a:gd name="adj1" fmla="val -34062"/>
              <a:gd name="adj2" fmla="val -2710"/>
            </a:avLst>
          </a:prstGeom>
          <a:solidFill>
            <a:srgbClr val="FFCC33">
              <a:alpha val="69804"/>
            </a:srgb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sv-SE" sz="1200" b="1" i="0" u="none" strike="noStrike" cap="none" normalizeH="0" baseline="0" dirty="0" err="1">
                <a:ln>
                  <a:noFill/>
                </a:ln>
                <a:solidFill>
                  <a:schemeClr val="bg1"/>
                </a:solidFill>
                <a:effectLst/>
                <a:latin typeface="Arial" charset="0"/>
              </a:rPr>
              <a:t>Slow</a:t>
            </a:r>
            <a:r>
              <a:rPr kumimoji="0" lang="sv-SE" sz="1200" b="1" i="0" u="none" strike="noStrike" cap="none" normalizeH="0" baseline="0" dirty="0">
                <a:ln>
                  <a:noFill/>
                </a:ln>
                <a:solidFill>
                  <a:schemeClr val="bg1"/>
                </a:solidFill>
                <a:effectLst/>
                <a:latin typeface="Arial" charset="0"/>
              </a:rPr>
              <a:t> </a:t>
            </a:r>
            <a:r>
              <a:rPr kumimoji="0" lang="sv-SE" sz="1200" b="1" i="0" u="none" strike="noStrike" cap="none" normalizeH="0" baseline="0" dirty="0" err="1">
                <a:ln>
                  <a:noFill/>
                </a:ln>
                <a:solidFill>
                  <a:schemeClr val="bg1"/>
                </a:solidFill>
                <a:effectLst/>
                <a:latin typeface="Arial" charset="0"/>
              </a:rPr>
              <a:t>vehicle</a:t>
            </a:r>
            <a:endParaRPr kumimoji="0" lang="sv-SE" sz="1200" b="1" i="0" u="none" strike="noStrike" cap="none" normalizeH="0" baseline="0" dirty="0">
              <a:ln>
                <a:noFill/>
              </a:ln>
              <a:solidFill>
                <a:schemeClr val="bg1"/>
              </a:solidFill>
              <a:effectLst/>
              <a:latin typeface="Arial" charset="0"/>
            </a:endParaRPr>
          </a:p>
        </p:txBody>
      </p:sp>
      <p:sp>
        <p:nvSpPr>
          <p:cNvPr id="18" name="Speech Bubble: Rectangle 13">
            <a:extLst>
              <a:ext uri="{FF2B5EF4-FFF2-40B4-BE49-F238E27FC236}">
                <a16:creationId xmlns:a16="http://schemas.microsoft.com/office/drawing/2014/main" id="{4F9CC990-444E-1741-87AC-3DFE71FB9C6D}"/>
              </a:ext>
            </a:extLst>
          </p:cNvPr>
          <p:cNvSpPr/>
          <p:nvPr/>
        </p:nvSpPr>
        <p:spPr bwMode="auto">
          <a:xfrm>
            <a:off x="7946570" y="2441099"/>
            <a:ext cx="1061984" cy="568499"/>
          </a:xfrm>
          <a:prstGeom prst="wedgeRectCallout">
            <a:avLst>
              <a:gd name="adj1" fmla="val 15490"/>
              <a:gd name="adj2" fmla="val 11862"/>
            </a:avLst>
          </a:prstGeom>
          <a:solidFill>
            <a:srgbClr val="FFCC33">
              <a:alpha val="69804"/>
            </a:srgb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sv-SE" sz="1200" b="1" i="0" u="none" strike="noStrike" cap="none" normalizeH="0" baseline="0" dirty="0" err="1">
                <a:ln>
                  <a:noFill/>
                </a:ln>
                <a:solidFill>
                  <a:schemeClr val="bg1"/>
                </a:solidFill>
                <a:effectLst/>
                <a:latin typeface="Arial" charset="0"/>
              </a:rPr>
              <a:t>Pedestrian</a:t>
            </a:r>
            <a:r>
              <a:rPr kumimoji="0" lang="sv-SE" sz="1200" b="1" i="0" u="none" strike="noStrike" cap="none" normalizeH="0" baseline="0" dirty="0">
                <a:ln>
                  <a:noFill/>
                </a:ln>
                <a:solidFill>
                  <a:schemeClr val="bg1"/>
                </a:solidFill>
                <a:effectLst/>
                <a:latin typeface="Arial" charset="0"/>
              </a:rPr>
              <a:t> on road</a:t>
            </a:r>
          </a:p>
        </p:txBody>
      </p:sp>
      <p:sp>
        <p:nvSpPr>
          <p:cNvPr id="11" name="Speech Bubble: Rectangle 15">
            <a:extLst>
              <a:ext uri="{FF2B5EF4-FFF2-40B4-BE49-F238E27FC236}">
                <a16:creationId xmlns:a16="http://schemas.microsoft.com/office/drawing/2014/main" id="{F02EE678-3429-B541-BB41-697EC10D2D69}"/>
              </a:ext>
            </a:extLst>
          </p:cNvPr>
          <p:cNvSpPr/>
          <p:nvPr/>
        </p:nvSpPr>
        <p:spPr bwMode="auto">
          <a:xfrm>
            <a:off x="213582" y="3443277"/>
            <a:ext cx="1060142" cy="568500"/>
          </a:xfrm>
          <a:prstGeom prst="wedgeRectCallout">
            <a:avLst>
              <a:gd name="adj1" fmla="val -34062"/>
              <a:gd name="adj2" fmla="val -2710"/>
            </a:avLst>
          </a:prstGeom>
          <a:solidFill>
            <a:srgbClr val="FFCC33">
              <a:alpha val="69804"/>
            </a:srgb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sv-SE" sz="1200" b="1" i="0" u="none" strike="noStrike" cap="none" normalizeH="0" baseline="0" dirty="0">
                <a:ln>
                  <a:noFill/>
                </a:ln>
                <a:solidFill>
                  <a:schemeClr val="bg1"/>
                </a:solidFill>
                <a:effectLst/>
                <a:latin typeface="Arial" charset="0"/>
              </a:rPr>
              <a:t>Heavy </a:t>
            </a:r>
            <a:r>
              <a:rPr kumimoji="0" lang="sv-SE" sz="1200" b="1" i="0" u="none" strike="noStrike" cap="none" normalizeH="0" baseline="0" dirty="0" err="1">
                <a:ln>
                  <a:noFill/>
                </a:ln>
                <a:solidFill>
                  <a:schemeClr val="bg1"/>
                </a:solidFill>
                <a:effectLst/>
                <a:latin typeface="Arial" charset="0"/>
              </a:rPr>
              <a:t>congestion</a:t>
            </a:r>
            <a:endParaRPr kumimoji="0" lang="sv-SE" sz="1200" b="1" i="0" u="none" strike="noStrike" cap="none" normalizeH="0" baseline="0" dirty="0">
              <a:ln>
                <a:noFill/>
              </a:ln>
              <a:solidFill>
                <a:schemeClr val="bg1"/>
              </a:solidFill>
              <a:effectLst/>
              <a:latin typeface="Arial" charset="0"/>
            </a:endParaRPr>
          </a:p>
        </p:txBody>
      </p:sp>
      <p:sp>
        <p:nvSpPr>
          <p:cNvPr id="2" name="TextBox 1">
            <a:extLst>
              <a:ext uri="{FF2B5EF4-FFF2-40B4-BE49-F238E27FC236}">
                <a16:creationId xmlns:a16="http://schemas.microsoft.com/office/drawing/2014/main" id="{B2FBB803-1FEA-0E47-BC99-B68E1B78C224}"/>
              </a:ext>
            </a:extLst>
          </p:cNvPr>
          <p:cNvSpPr txBox="1"/>
          <p:nvPr/>
        </p:nvSpPr>
        <p:spPr>
          <a:xfrm>
            <a:off x="5064370" y="4756639"/>
            <a:ext cx="7276469" cy="276999"/>
          </a:xfrm>
          <a:prstGeom prst="rect">
            <a:avLst/>
          </a:prstGeom>
          <a:noFill/>
        </p:spPr>
        <p:txBody>
          <a:bodyPr wrap="square" rtlCol="0">
            <a:spAutoFit/>
          </a:bodyPr>
          <a:lstStyle/>
          <a:p>
            <a:r>
              <a:rPr lang="en-US" sz="1200" i="1" dirty="0">
                <a:latin typeface="Century Gothic" panose="020B0502020202020204" pitchFamily="34" charset="0"/>
              </a:rPr>
              <a:t>Sold only by                                     in North America</a:t>
            </a:r>
          </a:p>
        </p:txBody>
      </p:sp>
      <p:pic>
        <p:nvPicPr>
          <p:cNvPr id="4" name="Picture 3">
            <a:extLst>
              <a:ext uri="{FF2B5EF4-FFF2-40B4-BE49-F238E27FC236}">
                <a16:creationId xmlns:a16="http://schemas.microsoft.com/office/drawing/2014/main" id="{50771FD7-7EBC-3A49-8D13-5EBA20D064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981" y="4577638"/>
            <a:ext cx="1498600" cy="635000"/>
          </a:xfrm>
          <a:prstGeom prst="rect">
            <a:avLst/>
          </a:prstGeom>
        </p:spPr>
      </p:pic>
    </p:spTree>
    <p:extLst>
      <p:ext uri="{BB962C8B-B14F-4D97-AF65-F5344CB8AC3E}">
        <p14:creationId xmlns:p14="http://schemas.microsoft.com/office/powerpoint/2010/main" val="819596856"/>
      </p:ext>
    </p:extLst>
  </p:cSld>
  <p:clrMapOvr>
    <a:masterClrMapping/>
  </p:clrMapOvr>
  <p:transition spd="med">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32A4F5-E86B-E749-A774-C9429D306B05}"/>
              </a:ext>
            </a:extLst>
          </p:cNvPr>
          <p:cNvSpPr>
            <a:spLocks noGrp="1"/>
          </p:cNvSpPr>
          <p:nvPr>
            <p:ph type="title"/>
          </p:nvPr>
        </p:nvSpPr>
        <p:spPr>
          <a:xfrm>
            <a:off x="419643" y="184560"/>
            <a:ext cx="8276656" cy="364331"/>
          </a:xfrm>
        </p:spPr>
        <p:txBody>
          <a:bodyPr/>
          <a:lstStyle/>
          <a:p>
            <a:r>
              <a:rPr lang="en-US" dirty="0"/>
              <a:t>AI-based Incident Management</a:t>
            </a:r>
          </a:p>
        </p:txBody>
      </p:sp>
      <p:sp>
        <p:nvSpPr>
          <p:cNvPr id="9" name="Rectangle 8">
            <a:extLst>
              <a:ext uri="{FF2B5EF4-FFF2-40B4-BE49-F238E27FC236}">
                <a16:creationId xmlns:a16="http://schemas.microsoft.com/office/drawing/2014/main" id="{3B6F303E-EC51-3842-81FA-F9F8A33DA4B0}"/>
              </a:ext>
            </a:extLst>
          </p:cNvPr>
          <p:cNvSpPr/>
          <p:nvPr/>
        </p:nvSpPr>
        <p:spPr>
          <a:xfrm>
            <a:off x="597300" y="732537"/>
            <a:ext cx="7949400" cy="3170099"/>
          </a:xfrm>
          <a:prstGeom prst="rect">
            <a:avLst/>
          </a:prstGeom>
        </p:spPr>
        <p:txBody>
          <a:bodyPr wrap="square">
            <a:spAutoFit/>
          </a:bodyPr>
          <a:lstStyle/>
          <a:p>
            <a:r>
              <a:rPr lang="en-US" sz="1500" dirty="0"/>
              <a:t>Citilog formed in 1997 to address a life-safety need in transportation – efficiently identifying serious "incidents" on roadways.</a:t>
            </a:r>
          </a:p>
          <a:p>
            <a:endParaRPr lang="en-US" sz="1500" dirty="0"/>
          </a:p>
          <a:p>
            <a:r>
              <a:rPr lang="en-US" sz="1500" dirty="0"/>
              <a:t>In March of 1999, the Mont Blanc tunnel fire caused 39 fatalities, and new safety laws were developed for the EU, including Automated Incident Detection, so </a:t>
            </a:r>
            <a:r>
              <a:rPr lang="en-US" sz="1500" dirty="0" err="1"/>
              <a:t>Citilog's</a:t>
            </a:r>
            <a:r>
              <a:rPr lang="en-US" sz="1500" dirty="0"/>
              <a:t> primary focus became AID for tunnels.</a:t>
            </a:r>
          </a:p>
          <a:p>
            <a:endParaRPr lang="en-US" sz="1600" dirty="0"/>
          </a:p>
          <a:p>
            <a:r>
              <a:rPr lang="en-US" sz="1200" b="0" i="0" dirty="0">
                <a:solidFill>
                  <a:srgbClr val="101010"/>
                </a:solidFill>
                <a:effectLst/>
                <a:latin typeface="Publico Text"/>
              </a:rPr>
              <a:t>In May 1999, two months after the Mont Blanc accident, 12 people died in the Tauern Tunnel near Salzburg, Austria, after a truck plowed into the back of a car, setting off a chain of explosions.</a:t>
            </a:r>
          </a:p>
          <a:p>
            <a:endParaRPr lang="en-US" sz="1200" dirty="0">
              <a:solidFill>
                <a:srgbClr val="101010"/>
              </a:solidFill>
              <a:latin typeface="Publico Text"/>
            </a:endParaRPr>
          </a:p>
          <a:p>
            <a:pPr algn="l"/>
            <a:r>
              <a:rPr lang="en-US" sz="1200" dirty="0">
                <a:solidFill>
                  <a:srgbClr val="101010"/>
                </a:solidFill>
                <a:latin typeface="Publico Text"/>
              </a:rPr>
              <a:t>January 2002 Gotthard Tunnel </a:t>
            </a:r>
            <a:r>
              <a:rPr lang="en-US" sz="1200" b="0" i="0" dirty="0">
                <a:solidFill>
                  <a:srgbClr val="101010"/>
                </a:solidFill>
                <a:effectLst/>
                <a:latin typeface="Publico Text"/>
              </a:rPr>
              <a:t>one of the world's longest road tunnels after two trucks crashed head-on Wednesday, trapping motorists. At least 10 people died, police said.</a:t>
            </a:r>
          </a:p>
          <a:p>
            <a:br>
              <a:rPr lang="en-US" sz="1200" dirty="0"/>
            </a:br>
            <a:endParaRPr lang="en-US" sz="1600" dirty="0"/>
          </a:p>
        </p:txBody>
      </p:sp>
      <p:pic>
        <p:nvPicPr>
          <p:cNvPr id="6" name="Picture 5">
            <a:extLst>
              <a:ext uri="{FF2B5EF4-FFF2-40B4-BE49-F238E27FC236}">
                <a16:creationId xmlns:a16="http://schemas.microsoft.com/office/drawing/2014/main" id="{AD296598-C974-B792-7410-853600DC1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72" y="2275172"/>
            <a:ext cx="4225579" cy="2331998"/>
          </a:xfrm>
          <a:prstGeom prst="rect">
            <a:avLst/>
          </a:prstGeom>
        </p:spPr>
      </p:pic>
      <p:pic>
        <p:nvPicPr>
          <p:cNvPr id="12" name="Picture 11">
            <a:extLst>
              <a:ext uri="{FF2B5EF4-FFF2-40B4-BE49-F238E27FC236}">
                <a16:creationId xmlns:a16="http://schemas.microsoft.com/office/drawing/2014/main" id="{4906D121-430D-416D-8364-4FF29C1C6D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051" y="2317587"/>
            <a:ext cx="4643400" cy="2280789"/>
          </a:xfrm>
          <a:prstGeom prst="rect">
            <a:avLst/>
          </a:prstGeom>
        </p:spPr>
      </p:pic>
      <p:pic>
        <p:nvPicPr>
          <p:cNvPr id="2" name="Picture 1">
            <a:extLst>
              <a:ext uri="{FF2B5EF4-FFF2-40B4-BE49-F238E27FC236}">
                <a16:creationId xmlns:a16="http://schemas.microsoft.com/office/drawing/2014/main" id="{96CC5C17-A0DB-2CED-8CAB-11301565A6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5400" y="4612192"/>
            <a:ext cx="1498600" cy="635000"/>
          </a:xfrm>
          <a:prstGeom prst="rect">
            <a:avLst/>
          </a:prstGeom>
        </p:spPr>
      </p:pic>
    </p:spTree>
    <p:extLst>
      <p:ext uri="{BB962C8B-B14F-4D97-AF65-F5344CB8AC3E}">
        <p14:creationId xmlns:p14="http://schemas.microsoft.com/office/powerpoint/2010/main" val="231067658"/>
      </p:ext>
    </p:extLst>
  </p:cSld>
  <p:clrMapOvr>
    <a:masterClrMapping/>
  </p:clrMapOvr>
  <p:transition spd="med">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32A4F5-E86B-E749-A774-C9429D306B05}"/>
              </a:ext>
            </a:extLst>
          </p:cNvPr>
          <p:cNvSpPr>
            <a:spLocks noGrp="1"/>
          </p:cNvSpPr>
          <p:nvPr>
            <p:ph type="title"/>
          </p:nvPr>
        </p:nvSpPr>
        <p:spPr>
          <a:xfrm>
            <a:off x="419643" y="184560"/>
            <a:ext cx="8276656" cy="364331"/>
          </a:xfrm>
        </p:spPr>
        <p:txBody>
          <a:bodyPr/>
          <a:lstStyle/>
          <a:p>
            <a:r>
              <a:rPr lang="en-US" dirty="0"/>
              <a:t>AI-based Incident Management</a:t>
            </a:r>
          </a:p>
        </p:txBody>
      </p:sp>
      <p:sp>
        <p:nvSpPr>
          <p:cNvPr id="4" name="TextBox 3">
            <a:extLst>
              <a:ext uri="{FF2B5EF4-FFF2-40B4-BE49-F238E27FC236}">
                <a16:creationId xmlns:a16="http://schemas.microsoft.com/office/drawing/2014/main" id="{3FAEEAF0-D830-544A-904C-DD8C8F9274A9}"/>
              </a:ext>
            </a:extLst>
          </p:cNvPr>
          <p:cNvSpPr txBox="1"/>
          <p:nvPr/>
        </p:nvSpPr>
        <p:spPr>
          <a:xfrm>
            <a:off x="5677570" y="2336897"/>
            <a:ext cx="4016120" cy="2003690"/>
          </a:xfrm>
          <a:prstGeom prst="rect">
            <a:avLst/>
          </a:prstGeom>
          <a:noFill/>
        </p:spPr>
        <p:txBody>
          <a:bodyPr wrap="square" numCol="1" rtlCol="0">
            <a:spAutoFit/>
          </a:bodyPr>
          <a:lstStyle/>
          <a:p>
            <a:pPr>
              <a:lnSpc>
                <a:spcPct val="110000"/>
              </a:lnSpc>
            </a:pPr>
            <a:r>
              <a:rPr lang="en-US" sz="1600" u="sng" dirty="0"/>
              <a:t>Incident / Alert types</a:t>
            </a:r>
            <a:r>
              <a:rPr lang="en-US" sz="1600" dirty="0"/>
              <a:t>:</a:t>
            </a:r>
          </a:p>
          <a:p>
            <a:pPr marL="800100" lvl="1" indent="-342900">
              <a:lnSpc>
                <a:spcPct val="110000"/>
              </a:lnSpc>
              <a:buFont typeface="+mj-lt"/>
              <a:buAutoNum type="arabicPeriod"/>
            </a:pPr>
            <a:r>
              <a:rPr lang="en-US" sz="1400" dirty="0"/>
              <a:t>Wrong-way vehicle </a:t>
            </a:r>
          </a:p>
          <a:p>
            <a:pPr marL="800100" lvl="1" indent="-342900">
              <a:lnSpc>
                <a:spcPct val="110000"/>
              </a:lnSpc>
              <a:buFont typeface="+mj-lt"/>
              <a:buAutoNum type="arabicPeriod"/>
            </a:pPr>
            <a:r>
              <a:rPr lang="en-US" sz="1400" dirty="0"/>
              <a:t>Stopped vehicle</a:t>
            </a:r>
          </a:p>
          <a:p>
            <a:pPr marL="800100" lvl="1" indent="-342900">
              <a:lnSpc>
                <a:spcPct val="110000"/>
              </a:lnSpc>
              <a:buFont typeface="+mj-lt"/>
              <a:buAutoNum type="arabicPeriod"/>
            </a:pPr>
            <a:r>
              <a:rPr lang="en-US" sz="1400" dirty="0"/>
              <a:t>Smoke / Fire</a:t>
            </a:r>
          </a:p>
          <a:p>
            <a:pPr marL="800100" lvl="1" indent="-342900">
              <a:lnSpc>
                <a:spcPct val="110000"/>
              </a:lnSpc>
              <a:buFont typeface="+mj-lt"/>
              <a:buAutoNum type="arabicPeriod"/>
            </a:pPr>
            <a:r>
              <a:rPr lang="en-US" sz="1400" dirty="0"/>
              <a:t>Debris / Small object</a:t>
            </a:r>
          </a:p>
          <a:p>
            <a:pPr marL="800100" lvl="1" indent="-342900">
              <a:lnSpc>
                <a:spcPct val="110000"/>
              </a:lnSpc>
              <a:buFont typeface="+mj-lt"/>
              <a:buAutoNum type="arabicPeriod"/>
            </a:pPr>
            <a:r>
              <a:rPr lang="en-US" sz="1400" dirty="0"/>
              <a:t>Pedestrian </a:t>
            </a:r>
          </a:p>
          <a:p>
            <a:pPr marL="800100" lvl="1" indent="-342900">
              <a:lnSpc>
                <a:spcPct val="110000"/>
              </a:lnSpc>
              <a:buFont typeface="+mj-lt"/>
              <a:buAutoNum type="arabicPeriod"/>
            </a:pPr>
            <a:r>
              <a:rPr lang="en-US" sz="1400" dirty="0"/>
              <a:t>Slow vehicle </a:t>
            </a:r>
          </a:p>
          <a:p>
            <a:pPr marL="800100" lvl="1" indent="-342900">
              <a:lnSpc>
                <a:spcPct val="110000"/>
              </a:lnSpc>
              <a:buFont typeface="+mj-lt"/>
              <a:buAutoNum type="arabicPeriod"/>
            </a:pPr>
            <a:r>
              <a:rPr lang="en-US" sz="1400" dirty="0"/>
              <a:t>Congestion</a:t>
            </a:r>
            <a:endParaRPr lang="en-US" sz="1600" dirty="0"/>
          </a:p>
        </p:txBody>
      </p:sp>
      <p:pic>
        <p:nvPicPr>
          <p:cNvPr id="5" name="Image 11">
            <a:extLst>
              <a:ext uri="{FF2B5EF4-FFF2-40B4-BE49-F238E27FC236}">
                <a16:creationId xmlns:a16="http://schemas.microsoft.com/office/drawing/2014/main" id="{E23305C2-8624-4D41-8DC8-C0ACC470C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0253" y="1774871"/>
            <a:ext cx="2505808" cy="1359561"/>
          </a:xfrm>
          <a:prstGeom prst="rect">
            <a:avLst/>
          </a:prstGeom>
          <a:ln>
            <a:solidFill>
              <a:schemeClr val="tx2"/>
            </a:solidFill>
          </a:ln>
        </p:spPr>
      </p:pic>
      <p:sp>
        <p:nvSpPr>
          <p:cNvPr id="7" name="TextBox 6">
            <a:extLst>
              <a:ext uri="{FF2B5EF4-FFF2-40B4-BE49-F238E27FC236}">
                <a16:creationId xmlns:a16="http://schemas.microsoft.com/office/drawing/2014/main" id="{61A56755-00B4-BC41-B841-58FA04B7F49A}"/>
              </a:ext>
            </a:extLst>
          </p:cNvPr>
          <p:cNvSpPr txBox="1"/>
          <p:nvPr/>
        </p:nvSpPr>
        <p:spPr>
          <a:xfrm>
            <a:off x="640684" y="2360045"/>
            <a:ext cx="3377401" cy="1980542"/>
          </a:xfrm>
          <a:prstGeom prst="rect">
            <a:avLst/>
          </a:prstGeom>
          <a:noFill/>
        </p:spPr>
        <p:txBody>
          <a:bodyPr wrap="square" rtlCol="0">
            <a:spAutoFit/>
          </a:bodyPr>
          <a:lstStyle/>
          <a:p>
            <a:pPr>
              <a:lnSpc>
                <a:spcPct val="110000"/>
              </a:lnSpc>
              <a:spcAft>
                <a:spcPts val="0"/>
              </a:spcAft>
            </a:pPr>
            <a:r>
              <a:rPr lang="en-US" sz="1600" u="sng" dirty="0"/>
              <a:t>Environments</a:t>
            </a:r>
            <a:r>
              <a:rPr lang="en-US" sz="1600" dirty="0"/>
              <a:t>:</a:t>
            </a:r>
          </a:p>
          <a:p>
            <a:pPr marL="800100" lvl="1" indent="-342900">
              <a:lnSpc>
                <a:spcPct val="110000"/>
              </a:lnSpc>
              <a:spcAft>
                <a:spcPts val="0"/>
              </a:spcAft>
              <a:buFont typeface="+mj-lt"/>
              <a:buAutoNum type="arabicPeriod"/>
            </a:pPr>
            <a:r>
              <a:rPr lang="en-US" sz="1400" dirty="0"/>
              <a:t>Tunnels</a:t>
            </a:r>
          </a:p>
          <a:p>
            <a:pPr marL="800100" lvl="1" indent="-342900">
              <a:lnSpc>
                <a:spcPct val="110000"/>
              </a:lnSpc>
              <a:spcAft>
                <a:spcPts val="0"/>
              </a:spcAft>
              <a:buFont typeface="+mj-lt"/>
              <a:buAutoNum type="arabicPeriod"/>
            </a:pPr>
            <a:r>
              <a:rPr lang="en-US" sz="1400" dirty="0"/>
              <a:t>Bridges</a:t>
            </a:r>
          </a:p>
          <a:p>
            <a:pPr marL="800100" lvl="1" indent="-342900">
              <a:lnSpc>
                <a:spcPct val="110000"/>
              </a:lnSpc>
              <a:spcAft>
                <a:spcPts val="0"/>
              </a:spcAft>
              <a:buFont typeface="+mj-lt"/>
              <a:buAutoNum type="arabicPeriod"/>
            </a:pPr>
            <a:r>
              <a:rPr lang="en-US" sz="1400" dirty="0"/>
              <a:t>Highways </a:t>
            </a:r>
          </a:p>
          <a:p>
            <a:pPr lvl="2">
              <a:lnSpc>
                <a:spcPct val="110000"/>
              </a:lnSpc>
              <a:spcAft>
                <a:spcPts val="0"/>
              </a:spcAft>
            </a:pPr>
            <a:r>
              <a:rPr lang="en-US" sz="1300" dirty="0"/>
              <a:t>(Smart Shoulders, </a:t>
            </a:r>
          </a:p>
          <a:p>
            <a:pPr lvl="2">
              <a:lnSpc>
                <a:spcPct val="110000"/>
              </a:lnSpc>
              <a:spcAft>
                <a:spcPts val="0"/>
              </a:spcAft>
            </a:pPr>
            <a:r>
              <a:rPr lang="en-US" sz="1300" dirty="0"/>
              <a:t>Reversible HOV, </a:t>
            </a:r>
          </a:p>
          <a:p>
            <a:pPr lvl="2">
              <a:lnSpc>
                <a:spcPct val="110000"/>
              </a:lnSpc>
              <a:spcAft>
                <a:spcPts val="0"/>
              </a:spcAft>
            </a:pPr>
            <a:r>
              <a:rPr lang="en-US" sz="1300" dirty="0"/>
              <a:t>Toll Lanes)</a:t>
            </a:r>
          </a:p>
          <a:p>
            <a:endParaRPr lang="en-US" sz="1600" dirty="0"/>
          </a:p>
        </p:txBody>
      </p:sp>
      <p:sp>
        <p:nvSpPr>
          <p:cNvPr id="9" name="Rectangle 8">
            <a:extLst>
              <a:ext uri="{FF2B5EF4-FFF2-40B4-BE49-F238E27FC236}">
                <a16:creationId xmlns:a16="http://schemas.microsoft.com/office/drawing/2014/main" id="{3B6F303E-EC51-3842-81FA-F9F8A33DA4B0}"/>
              </a:ext>
            </a:extLst>
          </p:cNvPr>
          <p:cNvSpPr/>
          <p:nvPr/>
        </p:nvSpPr>
        <p:spPr>
          <a:xfrm>
            <a:off x="640684" y="802913"/>
            <a:ext cx="7748414" cy="830997"/>
          </a:xfrm>
          <a:prstGeom prst="rect">
            <a:avLst/>
          </a:prstGeom>
        </p:spPr>
        <p:txBody>
          <a:bodyPr wrap="square">
            <a:spAutoFit/>
          </a:bodyPr>
          <a:lstStyle/>
          <a:p>
            <a:r>
              <a:rPr lang="en-US" sz="1600" dirty="0"/>
              <a:t>Using standard digital </a:t>
            </a:r>
            <a:r>
              <a:rPr lang="en-US" sz="1600" dirty="0">
                <a:solidFill>
                  <a:srgbClr val="0070C0"/>
                </a:solidFill>
              </a:rPr>
              <a:t>video feeds</a:t>
            </a:r>
            <a:r>
              <a:rPr lang="en-US" sz="1600" dirty="0"/>
              <a:t>, this system provides </a:t>
            </a:r>
            <a:r>
              <a:rPr lang="en-US" sz="1600" dirty="0">
                <a:solidFill>
                  <a:srgbClr val="0070C0"/>
                </a:solidFill>
              </a:rPr>
              <a:t>automated detection</a:t>
            </a:r>
            <a:r>
              <a:rPr lang="en-US" sz="1600" dirty="0"/>
              <a:t> of </a:t>
            </a:r>
            <a:r>
              <a:rPr lang="en-US" sz="1600" dirty="0">
                <a:solidFill>
                  <a:srgbClr val="0070C0"/>
                </a:solidFill>
              </a:rPr>
              <a:t>traffic ‘incidents’,</a:t>
            </a:r>
            <a:r>
              <a:rPr lang="en-US" sz="1600" dirty="0"/>
              <a:t> sends </a:t>
            </a:r>
            <a:r>
              <a:rPr lang="en-US" sz="1600" dirty="0">
                <a:solidFill>
                  <a:srgbClr val="0070C0"/>
                </a:solidFill>
              </a:rPr>
              <a:t>real-time</a:t>
            </a:r>
            <a:r>
              <a:rPr lang="en-US" sz="1600" dirty="0"/>
              <a:t> </a:t>
            </a:r>
            <a:r>
              <a:rPr lang="en-US" sz="1600" dirty="0">
                <a:solidFill>
                  <a:srgbClr val="0070C0"/>
                </a:solidFill>
              </a:rPr>
              <a:t>alerts</a:t>
            </a:r>
            <a:r>
              <a:rPr lang="en-US" sz="1600" dirty="0"/>
              <a:t> to the Traffic Management Center operator, and triggers other </a:t>
            </a:r>
            <a:r>
              <a:rPr lang="en-US" sz="1600" dirty="0">
                <a:solidFill>
                  <a:srgbClr val="0070C0"/>
                </a:solidFill>
              </a:rPr>
              <a:t>user-defined actions</a:t>
            </a:r>
            <a:r>
              <a:rPr lang="en-US" sz="1600" dirty="0"/>
              <a:t> (signage, law enforcement, etc.).</a:t>
            </a:r>
          </a:p>
        </p:txBody>
      </p:sp>
      <p:pic>
        <p:nvPicPr>
          <p:cNvPr id="2" name="Picture 1">
            <a:extLst>
              <a:ext uri="{FF2B5EF4-FFF2-40B4-BE49-F238E27FC236}">
                <a16:creationId xmlns:a16="http://schemas.microsoft.com/office/drawing/2014/main" id="{1F045DF8-A2E4-BF9D-C882-FFE0CF1BB2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5400" y="4612192"/>
            <a:ext cx="1498600" cy="635000"/>
          </a:xfrm>
          <a:prstGeom prst="rect">
            <a:avLst/>
          </a:prstGeom>
        </p:spPr>
      </p:pic>
    </p:spTree>
    <p:extLst>
      <p:ext uri="{BB962C8B-B14F-4D97-AF65-F5344CB8AC3E}">
        <p14:creationId xmlns:p14="http://schemas.microsoft.com/office/powerpoint/2010/main" val="968516855"/>
      </p:ext>
    </p:extLst>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31D842-1594-3C44-A161-D0E4BC4BA28E}"/>
              </a:ext>
            </a:extLst>
          </p:cNvPr>
          <p:cNvSpPr>
            <a:spLocks noGrp="1"/>
          </p:cNvSpPr>
          <p:nvPr>
            <p:ph idx="1"/>
          </p:nvPr>
        </p:nvSpPr>
        <p:spPr>
          <a:xfrm>
            <a:off x="657032" y="709977"/>
            <a:ext cx="8645229" cy="4609367"/>
          </a:xfrm>
        </p:spPr>
        <p:txBody>
          <a:bodyPr>
            <a:noAutofit/>
          </a:bodyPr>
          <a:lstStyle/>
          <a:p>
            <a:pPr marL="0" indent="0">
              <a:lnSpc>
                <a:spcPct val="90000"/>
              </a:lnSpc>
              <a:buNone/>
            </a:pPr>
            <a:r>
              <a:rPr lang="en-US" altLang="en-US" sz="1400" b="1" dirty="0">
                <a:solidFill>
                  <a:srgbClr val="0070C0"/>
                </a:solidFill>
              </a:rPr>
              <a:t>Roadway Operators (TMC) </a:t>
            </a:r>
          </a:p>
          <a:p>
            <a:pPr lvl="1">
              <a:lnSpc>
                <a:spcPct val="90000"/>
              </a:lnSpc>
            </a:pPr>
            <a:r>
              <a:rPr lang="en-US" altLang="en-US" sz="1300" dirty="0"/>
              <a:t>Detect incidents sooner – 5-10 times faster – and without constant observation</a:t>
            </a:r>
          </a:p>
          <a:p>
            <a:pPr lvl="1">
              <a:lnSpc>
                <a:spcPct val="90000"/>
              </a:lnSpc>
            </a:pPr>
            <a:r>
              <a:rPr lang="en-US" altLang="en-US" sz="1300" dirty="0"/>
              <a:t>Validate incidents reliably – 85-95% rate </a:t>
            </a:r>
          </a:p>
          <a:p>
            <a:pPr lvl="1">
              <a:lnSpc>
                <a:spcPct val="90000"/>
              </a:lnSpc>
            </a:pPr>
            <a:r>
              <a:rPr lang="en-US" altLang="en-US" sz="1300" dirty="0"/>
              <a:t>Assess severity of incidents, including any “security threats”  </a:t>
            </a:r>
          </a:p>
          <a:p>
            <a:pPr lvl="1">
              <a:lnSpc>
                <a:spcPct val="90000"/>
              </a:lnSpc>
            </a:pPr>
            <a:r>
              <a:rPr lang="en-US" altLang="en-US" sz="1300" dirty="0"/>
              <a:t>Identify traffic problems that can be addressed by the agency (design, signs, </a:t>
            </a:r>
            <a:r>
              <a:rPr lang="en-US" altLang="en-US" sz="1300" dirty="0" err="1"/>
              <a:t>etc</a:t>
            </a:r>
            <a:r>
              <a:rPr lang="en-US" altLang="en-US" sz="1300" dirty="0"/>
              <a:t>)</a:t>
            </a:r>
          </a:p>
          <a:p>
            <a:pPr marL="0" indent="0">
              <a:lnSpc>
                <a:spcPct val="90000"/>
              </a:lnSpc>
              <a:buNone/>
            </a:pPr>
            <a:r>
              <a:rPr lang="en-US" altLang="en-US" sz="1400" b="1" dirty="0">
                <a:solidFill>
                  <a:srgbClr val="0070C0"/>
                </a:solidFill>
              </a:rPr>
              <a:t>Responders</a:t>
            </a:r>
          </a:p>
          <a:p>
            <a:pPr lvl="1">
              <a:lnSpc>
                <a:spcPct val="90000"/>
              </a:lnSpc>
            </a:pPr>
            <a:r>
              <a:rPr lang="en-US" altLang="en-US" sz="1300" dirty="0"/>
              <a:t>Mobilize sooner and arrive sooner (less congestion built up the sooner they approach) </a:t>
            </a:r>
          </a:p>
          <a:p>
            <a:pPr lvl="1">
              <a:lnSpc>
                <a:spcPct val="90000"/>
              </a:lnSpc>
            </a:pPr>
            <a:r>
              <a:rPr lang="en-US" altLang="en-US" sz="1300" dirty="0"/>
              <a:t>Quickly assess severity to determine the right response</a:t>
            </a:r>
          </a:p>
          <a:p>
            <a:pPr lvl="1">
              <a:lnSpc>
                <a:spcPct val="90000"/>
              </a:lnSpc>
            </a:pPr>
            <a:r>
              <a:rPr lang="en-US" altLang="en-US" sz="1300" dirty="0"/>
              <a:t>Clear hazards more quickly/safely (secondary crashes increase exponentially with response time) </a:t>
            </a:r>
          </a:p>
          <a:p>
            <a:pPr marL="0" indent="0">
              <a:lnSpc>
                <a:spcPct val="90000"/>
              </a:lnSpc>
              <a:buNone/>
            </a:pPr>
            <a:r>
              <a:rPr lang="en-US" altLang="en-US" sz="1400" b="1" dirty="0">
                <a:solidFill>
                  <a:srgbClr val="0070C0"/>
                </a:solidFill>
              </a:rPr>
              <a:t>Travelers</a:t>
            </a:r>
            <a:r>
              <a:rPr lang="en-US" altLang="en-US" sz="1400" dirty="0"/>
              <a:t> </a:t>
            </a:r>
          </a:p>
          <a:p>
            <a:pPr lvl="1">
              <a:lnSpc>
                <a:spcPct val="90000"/>
              </a:lnSpc>
            </a:pPr>
            <a:r>
              <a:rPr lang="en-US" altLang="en-US" sz="1300" dirty="0"/>
              <a:t>Faster emergency response can save lives</a:t>
            </a:r>
          </a:p>
          <a:p>
            <a:pPr lvl="1">
              <a:lnSpc>
                <a:spcPct val="90000"/>
              </a:lnSpc>
            </a:pPr>
            <a:r>
              <a:rPr lang="en-US" altLang="en-US" sz="1300" dirty="0"/>
              <a:t>Emergency response is prepared for the severity of the incident</a:t>
            </a:r>
          </a:p>
          <a:p>
            <a:pPr lvl="1">
              <a:lnSpc>
                <a:spcPct val="90000"/>
              </a:lnSpc>
            </a:pPr>
            <a:r>
              <a:rPr lang="en-US" altLang="en-US" sz="1300" dirty="0"/>
              <a:t>Less likely to have secondary crashes that can increase injuries </a:t>
            </a:r>
          </a:p>
          <a:p>
            <a:pPr lvl="1">
              <a:lnSpc>
                <a:spcPct val="90000"/>
              </a:lnSpc>
            </a:pPr>
            <a:r>
              <a:rPr lang="en-US" altLang="en-US" sz="1300" dirty="0"/>
              <a:t>Reduced congestion delays – improved travel time reliability (less time, less fuel, less pollution)</a:t>
            </a:r>
          </a:p>
          <a:p>
            <a:pPr>
              <a:lnSpc>
                <a:spcPct val="90000"/>
              </a:lnSpc>
            </a:pPr>
            <a:endParaRPr lang="en-US" sz="1400" dirty="0"/>
          </a:p>
        </p:txBody>
      </p:sp>
      <p:sp>
        <p:nvSpPr>
          <p:cNvPr id="3" name="Title 2">
            <a:extLst>
              <a:ext uri="{FF2B5EF4-FFF2-40B4-BE49-F238E27FC236}">
                <a16:creationId xmlns:a16="http://schemas.microsoft.com/office/drawing/2014/main" id="{2E25922E-6F77-8145-972E-504384D0ED24}"/>
              </a:ext>
            </a:extLst>
          </p:cNvPr>
          <p:cNvSpPr>
            <a:spLocks noGrp="1"/>
          </p:cNvSpPr>
          <p:nvPr>
            <p:ph type="title"/>
          </p:nvPr>
        </p:nvSpPr>
        <p:spPr/>
        <p:txBody>
          <a:bodyPr/>
          <a:lstStyle/>
          <a:p>
            <a:r>
              <a:rPr lang="en-US" dirty="0"/>
              <a:t>Benefits of AID Systems </a:t>
            </a:r>
            <a:r>
              <a:rPr lang="en-US" b="0" dirty="0"/>
              <a:t>– safety, security, time, cost, environment</a:t>
            </a:r>
          </a:p>
        </p:txBody>
      </p:sp>
      <p:pic>
        <p:nvPicPr>
          <p:cNvPr id="4" name="Picture 3">
            <a:extLst>
              <a:ext uri="{FF2B5EF4-FFF2-40B4-BE49-F238E27FC236}">
                <a16:creationId xmlns:a16="http://schemas.microsoft.com/office/drawing/2014/main" id="{E92719B0-78FA-163B-A462-0B68E4516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5400" y="4612192"/>
            <a:ext cx="1498600" cy="635000"/>
          </a:xfrm>
          <a:prstGeom prst="rect">
            <a:avLst/>
          </a:prstGeom>
        </p:spPr>
      </p:pic>
    </p:spTree>
    <p:extLst>
      <p:ext uri="{BB962C8B-B14F-4D97-AF65-F5344CB8AC3E}">
        <p14:creationId xmlns:p14="http://schemas.microsoft.com/office/powerpoint/2010/main" val="3288958653"/>
      </p:ext>
    </p:extLst>
  </p:cSld>
  <p:clrMapOvr>
    <a:masterClrMapping/>
  </p:clrMapOvr>
  <p:transition spd="med">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32A4F5-E86B-E749-A774-C9429D306B05}"/>
              </a:ext>
            </a:extLst>
          </p:cNvPr>
          <p:cNvSpPr>
            <a:spLocks noGrp="1"/>
          </p:cNvSpPr>
          <p:nvPr>
            <p:ph type="title"/>
          </p:nvPr>
        </p:nvSpPr>
        <p:spPr/>
        <p:txBody>
          <a:bodyPr/>
          <a:lstStyle/>
          <a:p>
            <a:r>
              <a:rPr lang="en-US" dirty="0"/>
              <a:t>Incident Management AI </a:t>
            </a:r>
            <a:r>
              <a:rPr lang="en-US" b="0" dirty="0"/>
              <a:t>– What is Deep Learning?</a:t>
            </a:r>
          </a:p>
        </p:txBody>
      </p:sp>
      <p:sp>
        <p:nvSpPr>
          <p:cNvPr id="7" name="TextBox 6">
            <a:extLst>
              <a:ext uri="{FF2B5EF4-FFF2-40B4-BE49-F238E27FC236}">
                <a16:creationId xmlns:a16="http://schemas.microsoft.com/office/drawing/2014/main" id="{61A56755-00B4-BC41-B841-58FA04B7F49A}"/>
              </a:ext>
            </a:extLst>
          </p:cNvPr>
          <p:cNvSpPr txBox="1"/>
          <p:nvPr/>
        </p:nvSpPr>
        <p:spPr>
          <a:xfrm>
            <a:off x="420270" y="791244"/>
            <a:ext cx="6184077" cy="437042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pitchFamily="34" charset="0"/>
                <a:ea typeface="ＭＳ Ｐゴシック" pitchFamily="34" charset="-128"/>
                <a:cs typeface="+mn-cs"/>
              </a:rPr>
              <a:t>What is Deep Learning in video analytics?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sng"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70C0"/>
                </a:solidFill>
                <a:effectLst/>
                <a:uLnTx/>
                <a:uFillTx/>
                <a:latin typeface="Arial" pitchFamily="34" charset="0"/>
                <a:ea typeface="ＭＳ Ｐゴシック" pitchFamily="34" charset="-128"/>
                <a:cs typeface="+mn-cs"/>
              </a:rPr>
              <a:t>Machine Learning (ML) </a:t>
            </a:r>
            <a:r>
              <a:rPr kumimoji="0" lang="en-US" sz="14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 supervised, offline ‘training’ of video analytics software to recognize incidents so it can be uploaded to live systems periodically to improve the performance</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70C0"/>
                </a:solidFill>
                <a:effectLst/>
                <a:uLnTx/>
                <a:uFillTx/>
                <a:latin typeface="Arial" pitchFamily="34" charset="0"/>
                <a:ea typeface="ＭＳ Ｐゴシック" pitchFamily="34" charset="-128"/>
                <a:cs typeface="+mn-cs"/>
              </a:rPr>
              <a:t>Deep Learning (DL) </a:t>
            </a:r>
            <a:r>
              <a:rPr kumimoji="0" lang="en-US" sz="14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 uses a neural-network-based ‘training’ process to expose the video analytics to larger amounts of actual data, resulting in much better recognition of objects, their movement, and just as importantly, “non-incidents”</a:t>
            </a:r>
          </a:p>
          <a:p>
            <a:endParaRPr lang="en-US" sz="1400" b="1" dirty="0">
              <a:solidFill>
                <a:srgbClr val="0070C0"/>
              </a:solidFill>
            </a:endParaRPr>
          </a:p>
          <a:p>
            <a:endParaRPr lang="en-US" sz="1400" b="1" dirty="0">
              <a:solidFill>
                <a:srgbClr val="0070C0"/>
              </a:solidFill>
            </a:endParaRPr>
          </a:p>
          <a:p>
            <a:r>
              <a:rPr lang="en-US" sz="1400" b="1" dirty="0">
                <a:solidFill>
                  <a:srgbClr val="0070C0"/>
                </a:solidFill>
              </a:rPr>
              <a:t>Experience matters </a:t>
            </a:r>
            <a:r>
              <a:rPr lang="en-US" sz="1400" dirty="0"/>
              <a:t>– Citilog has been focused on incident detection for over 24 years, working on more than 1400 systems in 50 countries.</a:t>
            </a:r>
          </a:p>
          <a:p>
            <a:endParaRPr lang="en-US" sz="1400" dirty="0"/>
          </a:p>
          <a:p>
            <a:r>
              <a:rPr lang="en-US" sz="1400" b="1" dirty="0">
                <a:solidFill>
                  <a:srgbClr val="0070C0"/>
                </a:solidFill>
              </a:rPr>
              <a:t>Better accuracy </a:t>
            </a:r>
            <a:r>
              <a:rPr lang="en-US" sz="1400" dirty="0"/>
              <a:t>– far fewer </a:t>
            </a:r>
            <a:r>
              <a:rPr lang="en-US" sz="1400" u="sng" dirty="0"/>
              <a:t>false positives</a:t>
            </a:r>
            <a:r>
              <a:rPr lang="en-US" sz="1400" dirty="0"/>
              <a:t> than the competition:  </a:t>
            </a:r>
            <a:r>
              <a:rPr lang="en-US" sz="1400" u="sng" dirty="0"/>
              <a:t>~ 1 every 10 days with Deep Learning</a:t>
            </a:r>
            <a:r>
              <a:rPr lang="en-US" sz="1400" dirty="0"/>
              <a:t>.</a:t>
            </a:r>
          </a:p>
          <a:p>
            <a:endParaRPr lang="en-US" dirty="0"/>
          </a:p>
          <a:p>
            <a:endParaRPr lang="en-US" sz="1400" dirty="0">
              <a:solidFill>
                <a:schemeClr val="accent1"/>
              </a:solidFill>
            </a:endParaRPr>
          </a:p>
          <a:p>
            <a:endParaRPr lang="en-US" sz="1400" dirty="0"/>
          </a:p>
        </p:txBody>
      </p:sp>
      <p:grpSp>
        <p:nvGrpSpPr>
          <p:cNvPr id="9" name="Group 8">
            <a:extLst>
              <a:ext uri="{FF2B5EF4-FFF2-40B4-BE49-F238E27FC236}">
                <a16:creationId xmlns:a16="http://schemas.microsoft.com/office/drawing/2014/main" id="{F382D107-1075-0641-92CD-ECBB30A7B08D}"/>
              </a:ext>
            </a:extLst>
          </p:cNvPr>
          <p:cNvGrpSpPr/>
          <p:nvPr/>
        </p:nvGrpSpPr>
        <p:grpSpPr>
          <a:xfrm>
            <a:off x="6764077" y="1022179"/>
            <a:ext cx="2145644" cy="2175012"/>
            <a:chOff x="5035486" y="3129582"/>
            <a:chExt cx="1948987" cy="1953075"/>
          </a:xfrm>
        </p:grpSpPr>
        <p:sp>
          <p:nvSpPr>
            <p:cNvPr id="10" name="Teardrop 9">
              <a:extLst>
                <a:ext uri="{FF2B5EF4-FFF2-40B4-BE49-F238E27FC236}">
                  <a16:creationId xmlns:a16="http://schemas.microsoft.com/office/drawing/2014/main" id="{295B97C9-BC75-F14B-81F6-E401C7DD08E4}"/>
                </a:ext>
              </a:extLst>
            </p:cNvPr>
            <p:cNvSpPr/>
            <p:nvPr/>
          </p:nvSpPr>
          <p:spPr bwMode="auto">
            <a:xfrm rot="8226870">
              <a:off x="5035486" y="3129582"/>
              <a:ext cx="1948987" cy="1953075"/>
            </a:xfrm>
            <a:prstGeom prst="teardrop">
              <a:avLst>
                <a:gd name="adj" fmla="val 111605"/>
              </a:avLst>
            </a:prstGeom>
            <a:solidFill>
              <a:schemeClr val="accent1">
                <a:lumMod val="75000"/>
              </a:schemeClr>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3714579D-7EB6-6546-85C4-B629A4EB8D83}"/>
                </a:ext>
              </a:extLst>
            </p:cNvPr>
            <p:cNvSpPr txBox="1"/>
            <p:nvPr/>
          </p:nvSpPr>
          <p:spPr>
            <a:xfrm>
              <a:off x="5073299" y="3462540"/>
              <a:ext cx="1783724" cy="324425"/>
            </a:xfrm>
            <a:prstGeom prst="rect">
              <a:avLst/>
            </a:prstGeom>
            <a:noFill/>
          </p:spPr>
          <p:txBody>
            <a:bodyPr wrap="square" rtlCol="0">
              <a:spAutoFit/>
            </a:bodyPr>
            <a:lstStyle/>
            <a:p>
              <a:pPr algn="ctr"/>
              <a:r>
                <a:rPr lang="en-US" sz="1600" b="1" dirty="0">
                  <a:solidFill>
                    <a:schemeClr val="bg1"/>
                  </a:solidFill>
                </a:rPr>
                <a:t>AI</a:t>
              </a:r>
            </a:p>
          </p:txBody>
        </p:sp>
      </p:grpSp>
      <p:grpSp>
        <p:nvGrpSpPr>
          <p:cNvPr id="12" name="Group 11">
            <a:extLst>
              <a:ext uri="{FF2B5EF4-FFF2-40B4-BE49-F238E27FC236}">
                <a16:creationId xmlns:a16="http://schemas.microsoft.com/office/drawing/2014/main" id="{45FFDF95-7EED-EC47-B8DA-FDD7D5BFA8A7}"/>
              </a:ext>
            </a:extLst>
          </p:cNvPr>
          <p:cNvGrpSpPr/>
          <p:nvPr/>
        </p:nvGrpSpPr>
        <p:grpSpPr>
          <a:xfrm>
            <a:off x="7059334" y="1820234"/>
            <a:ext cx="1456447" cy="1569003"/>
            <a:chOff x="4633804" y="1929592"/>
            <a:chExt cx="2734968" cy="2776459"/>
          </a:xfrm>
        </p:grpSpPr>
        <p:sp>
          <p:nvSpPr>
            <p:cNvPr id="13" name="Teardrop 12">
              <a:extLst>
                <a:ext uri="{FF2B5EF4-FFF2-40B4-BE49-F238E27FC236}">
                  <a16:creationId xmlns:a16="http://schemas.microsoft.com/office/drawing/2014/main" id="{B3FBF6A9-D542-7D4E-B51C-A28268D75862}"/>
                </a:ext>
              </a:extLst>
            </p:cNvPr>
            <p:cNvSpPr/>
            <p:nvPr/>
          </p:nvSpPr>
          <p:spPr bwMode="auto">
            <a:xfrm rot="8226870">
              <a:off x="4633804" y="1929592"/>
              <a:ext cx="2734968" cy="2776459"/>
            </a:xfrm>
            <a:prstGeom prst="teardrop">
              <a:avLst>
                <a:gd name="adj" fmla="val 111605"/>
              </a:avLst>
            </a:prstGeom>
            <a:solidFill>
              <a:srgbClr val="0070C0"/>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
          <p:nvSpPr>
            <p:cNvPr id="14" name="TextBox 13">
              <a:extLst>
                <a:ext uri="{FF2B5EF4-FFF2-40B4-BE49-F238E27FC236}">
                  <a16:creationId xmlns:a16="http://schemas.microsoft.com/office/drawing/2014/main" id="{0FD1C563-69D8-E24D-9316-0EA5B601F3F8}"/>
                </a:ext>
              </a:extLst>
            </p:cNvPr>
            <p:cNvSpPr txBox="1"/>
            <p:nvPr/>
          </p:nvSpPr>
          <p:spPr>
            <a:xfrm>
              <a:off x="5182327" y="2474865"/>
              <a:ext cx="1783723" cy="738330"/>
            </a:xfrm>
            <a:prstGeom prst="rect">
              <a:avLst/>
            </a:prstGeom>
            <a:noFill/>
          </p:spPr>
          <p:txBody>
            <a:bodyPr wrap="square" rtlCol="0">
              <a:spAutoFit/>
            </a:bodyPr>
            <a:lstStyle/>
            <a:p>
              <a:pPr algn="ctr"/>
              <a:r>
                <a:rPr lang="en-US" sz="1600" b="1" dirty="0">
                  <a:solidFill>
                    <a:schemeClr val="bg1"/>
                  </a:solidFill>
                </a:rPr>
                <a:t>ML</a:t>
              </a:r>
            </a:p>
          </p:txBody>
        </p:sp>
      </p:grpSp>
      <p:grpSp>
        <p:nvGrpSpPr>
          <p:cNvPr id="15" name="Group 14">
            <a:extLst>
              <a:ext uri="{FF2B5EF4-FFF2-40B4-BE49-F238E27FC236}">
                <a16:creationId xmlns:a16="http://schemas.microsoft.com/office/drawing/2014/main" id="{CF443E1A-06F6-A64F-AE9E-815E77910409}"/>
              </a:ext>
            </a:extLst>
          </p:cNvPr>
          <p:cNvGrpSpPr/>
          <p:nvPr/>
        </p:nvGrpSpPr>
        <p:grpSpPr>
          <a:xfrm>
            <a:off x="7351438" y="2646251"/>
            <a:ext cx="879625" cy="889719"/>
            <a:chOff x="4916199" y="2705961"/>
            <a:chExt cx="1933235" cy="1956321"/>
          </a:xfrm>
          <a:solidFill>
            <a:srgbClr val="00B0F0"/>
          </a:solidFill>
        </p:grpSpPr>
        <p:sp>
          <p:nvSpPr>
            <p:cNvPr id="16" name="Teardrop 15">
              <a:extLst>
                <a:ext uri="{FF2B5EF4-FFF2-40B4-BE49-F238E27FC236}">
                  <a16:creationId xmlns:a16="http://schemas.microsoft.com/office/drawing/2014/main" id="{2D0FF7F6-467A-FB4E-8EA8-B297665E525E}"/>
                </a:ext>
              </a:extLst>
            </p:cNvPr>
            <p:cNvSpPr/>
            <p:nvPr/>
          </p:nvSpPr>
          <p:spPr bwMode="auto">
            <a:xfrm rot="8226870">
              <a:off x="4916199" y="2705961"/>
              <a:ext cx="1933235" cy="1956321"/>
            </a:xfrm>
            <a:prstGeom prst="teardrop">
              <a:avLst>
                <a:gd name="adj" fmla="val 111605"/>
              </a:avLst>
            </a:prstGeom>
            <a:grp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A4F35808-EF97-CB4F-A9E5-C68BAA2237B0}"/>
                </a:ext>
              </a:extLst>
            </p:cNvPr>
            <p:cNvSpPr txBox="1"/>
            <p:nvPr/>
          </p:nvSpPr>
          <p:spPr>
            <a:xfrm>
              <a:off x="5352380" y="3289529"/>
              <a:ext cx="1126838" cy="744415"/>
            </a:xfrm>
            <a:prstGeom prst="rect">
              <a:avLst/>
            </a:prstGeom>
            <a:grpFill/>
          </p:spPr>
          <p:txBody>
            <a:bodyPr wrap="square" rtlCol="0">
              <a:spAutoFit/>
            </a:bodyPr>
            <a:lstStyle/>
            <a:p>
              <a:pPr algn="ctr"/>
              <a:r>
                <a:rPr lang="en-US" sz="1600" b="1" dirty="0">
                  <a:solidFill>
                    <a:schemeClr val="bg1"/>
                  </a:solidFill>
                </a:rPr>
                <a:t>DL</a:t>
              </a:r>
            </a:p>
          </p:txBody>
        </p:sp>
      </p:grpSp>
      <p:pic>
        <p:nvPicPr>
          <p:cNvPr id="2" name="Picture 1">
            <a:extLst>
              <a:ext uri="{FF2B5EF4-FFF2-40B4-BE49-F238E27FC236}">
                <a16:creationId xmlns:a16="http://schemas.microsoft.com/office/drawing/2014/main" id="{CE1A4E7A-0923-E036-B9A9-E9609C0CD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5400" y="4612192"/>
            <a:ext cx="1498600" cy="635000"/>
          </a:xfrm>
          <a:prstGeom prst="rect">
            <a:avLst/>
          </a:prstGeom>
        </p:spPr>
      </p:pic>
    </p:spTree>
    <p:extLst>
      <p:ext uri="{BB962C8B-B14F-4D97-AF65-F5344CB8AC3E}">
        <p14:creationId xmlns:p14="http://schemas.microsoft.com/office/powerpoint/2010/main" val="359103555"/>
      </p:ext>
    </p:extLst>
  </p:cSld>
  <p:clrMapOvr>
    <a:masterClrMapping/>
  </p:clrMapOvr>
  <p:transition spd="med">
    <p:wipe dir="r"/>
  </p:transition>
</p:sld>
</file>

<file path=ppt/theme/theme1.xml><?xml version="1.0" encoding="utf-8"?>
<a:theme xmlns:a="http://schemas.openxmlformats.org/drawingml/2006/main" name="ppt_template_axis_corporate_140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accent3"/>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Arial" charset="0"/>
          </a:defRPr>
        </a:defPPr>
      </a:lstStyle>
    </a:spDef>
    <a:lnDef>
      <a:spPr bwMode="auto">
        <a:noFill/>
        <a:ln w="9525" cap="flat" cmpd="sng" algn="ctr">
          <a:solidFill>
            <a:schemeClr val="accent1"/>
          </a:solidFill>
          <a:prstDash val="solid"/>
          <a:round/>
          <a:headEnd type="none" w="med" len="med"/>
          <a:tailEnd type="none" w="med" len="med"/>
        </a:ln>
        <a:effectLst/>
      </a:spPr>
      <a:bodyPr/>
      <a:lstStyle/>
    </a:lnDef>
  </a:objectDefaults>
  <a:extraClrSchemeLst>
    <a:extraClrScheme>
      <a:clrScheme name="1_Axis mall 071218 blue 1">
        <a:dk1>
          <a:srgbClr val="000000"/>
        </a:dk1>
        <a:lt1>
          <a:srgbClr val="FFFFFF"/>
        </a:lt1>
        <a:dk2>
          <a:srgbClr val="81725E"/>
        </a:dk2>
        <a:lt2>
          <a:srgbClr val="4D4D4D"/>
        </a:lt2>
        <a:accent1>
          <a:srgbClr val="C7C0B8"/>
        </a:accent1>
        <a:accent2>
          <a:srgbClr val="004368"/>
        </a:accent2>
        <a:accent3>
          <a:srgbClr val="FFFFFF"/>
        </a:accent3>
        <a:accent4>
          <a:srgbClr val="000000"/>
        </a:accent4>
        <a:accent5>
          <a:srgbClr val="E0DCD8"/>
        </a:accent5>
        <a:accent6>
          <a:srgbClr val="003C5E"/>
        </a:accent6>
        <a:hlink>
          <a:srgbClr val="669FBE"/>
        </a:hlink>
        <a:folHlink>
          <a:srgbClr val="99BED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t_template_axis_corporate_1404.potx" id="{0A6CA6B7-3201-42EF-BC7D-6C3DB7C50A7A}" vid="{DF28A73D-CF7D-47D9-922B-FE4A4E951763}"/>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65FBDE88E3404FB4FB35D11F5C5F80" ma:contentTypeVersion="9" ma:contentTypeDescription="Create a new document." ma:contentTypeScope="" ma:versionID="c26e88dcdf4365c974ef91b0b5b9b25c">
  <xsd:schema xmlns:xsd="http://www.w3.org/2001/XMLSchema" xmlns:xs="http://www.w3.org/2001/XMLSchema" xmlns:p="http://schemas.microsoft.com/office/2006/metadata/properties" xmlns:ns2="6bc66708-d8e6-46cc-8399-0a1743d1bc35" targetNamespace="http://schemas.microsoft.com/office/2006/metadata/properties" ma:root="true" ma:fieldsID="23b7fce154163a1eee59d738a0ac0179" ns2:_="">
    <xsd:import namespace="6bc66708-d8e6-46cc-8399-0a1743d1bc3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c66708-d8e6-46cc-8399-0a1743d1b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210EEAB-56F8-4DBF-83C3-0EA6CD33CFE1}">
  <ds:schemaRefs>
    <ds:schemaRef ds:uri="6bc66708-d8e6-46cc-8399-0a1743d1bc3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B42B7D7-7868-4564-9AA8-FC2EA7308D29}">
  <ds:schemaRefs>
    <ds:schemaRef ds:uri="http://schemas.microsoft.com/sharepoint/v3/contenttype/forms"/>
  </ds:schemaRefs>
</ds:datastoreItem>
</file>

<file path=customXml/itemProps3.xml><?xml version="1.0" encoding="utf-8"?>
<ds:datastoreItem xmlns:ds="http://schemas.openxmlformats.org/officeDocument/2006/customXml" ds:itemID="{86BA9968-8B2B-4185-A567-714FC6D224DA}">
  <ds:schemaRefs>
    <ds:schemaRef ds:uri="http://schemas.microsoft.com/office/2006/metadata/longProperties"/>
  </ds:schemaRefs>
</ds:datastoreItem>
</file>

<file path=customXml/itemProps4.xml><?xml version="1.0" encoding="utf-8"?>
<ds:datastoreItem xmlns:ds="http://schemas.openxmlformats.org/officeDocument/2006/customXml" ds:itemID="{54D907D6-2C6E-46C8-A8F9-E7878731E751}">
  <ds:schemaRefs>
    <ds:schemaRef ds:uri="http://schemas.microsoft.com/office/infopath/2007/PartnerControls"/>
    <ds:schemaRef ds:uri="http://www.w3.org/XML/1998/namespace"/>
    <ds:schemaRef ds:uri="6bc66708-d8e6-46cc-8399-0a1743d1bc35"/>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ppt_template_axis_corporate_1404 (1)</Template>
  <TotalTime>352821</TotalTime>
  <Words>1444</Words>
  <Application>Microsoft Macintosh PowerPoint</Application>
  <PresentationFormat>On-screen Show (16:9)</PresentationFormat>
  <Paragraphs>180</Paragraphs>
  <Slides>18</Slides>
  <Notes>12</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Century Gothic</vt:lpstr>
      <vt:lpstr>Publico Text</vt:lpstr>
      <vt:lpstr>ppt_template_axis_corporate_1401</vt:lpstr>
      <vt:lpstr>New York State Bridge Authority Automated Incident Detection</vt:lpstr>
      <vt:lpstr>New York State Bridge Authority Jurisdiction</vt:lpstr>
      <vt:lpstr>New York State Bridge Authority Operational Needs</vt:lpstr>
      <vt:lpstr>Initial Citilog Automated Incident Detection Deployment - 2016</vt:lpstr>
      <vt:lpstr>AI-based Incident Management</vt:lpstr>
      <vt:lpstr>AI-based Incident Management</vt:lpstr>
      <vt:lpstr>AI-based Incident Management</vt:lpstr>
      <vt:lpstr>Benefits of AID Systems – safety, security, time, cost, environment</vt:lpstr>
      <vt:lpstr>Incident Management AI – What is Deep Learning?</vt:lpstr>
      <vt:lpstr>Incident Management – Wrong-way driver</vt:lpstr>
      <vt:lpstr>Incident Management – Stopped vehicles</vt:lpstr>
      <vt:lpstr>Incident management – Pedestrian on Roadway </vt:lpstr>
      <vt:lpstr>Incident management – Debris / Small object</vt:lpstr>
      <vt:lpstr>PowerPoint Presentation</vt:lpstr>
      <vt:lpstr>Typical edge-based architecture - Today</vt:lpstr>
      <vt:lpstr>Recent Upgrades to NYSBA Citilog AID Deployment </vt:lpstr>
      <vt:lpstr>Some of the use cases in the U.S.</vt:lpstr>
      <vt:lpstr>Thank you!</vt:lpstr>
    </vt:vector>
  </TitlesOfParts>
  <Manager/>
  <Company>Axis communication AB</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Axis Corporate  PowerPoint  template.</dc:title>
  <dc:subject/>
  <dc:creator>Peter Diedriksson</dc:creator>
  <cp:keywords/>
  <dc:description/>
  <cp:lastModifiedBy>Microsoft Office User</cp:lastModifiedBy>
  <cp:revision>298</cp:revision>
  <cp:lastPrinted>2013-08-27T14:42:38Z</cp:lastPrinted>
  <dcterms:created xsi:type="dcterms:W3CDTF">2018-01-31T13:00:49Z</dcterms:created>
  <dcterms:modified xsi:type="dcterms:W3CDTF">2022-12-13T17:28:28Z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CatchAll">
    <vt:lpwstr>2;#A|d4cb2ef3-7a9c-4fee-ab16-46bed1cc7c64;#106;#A|3c085007-e394-465f-8e5f-1fa8a5f7e2cd</vt:lpwstr>
  </property>
  <property fmtid="{D5CDD505-2E9C-101B-9397-08002B2CF9AE}" pid="3" name="GeographicalScope">
    <vt:lpwstr>2;#A|d4cb2ef3-7a9c-4fee-ab16-46bed1cc7c64</vt:lpwstr>
  </property>
  <property fmtid="{D5CDD505-2E9C-101B-9397-08002B2CF9AE}" pid="4" name="OrganizationalScope">
    <vt:lpwstr>106;#A|3c085007-e394-465f-8e5f-1fa8a5f7e2cd</vt:lpwstr>
  </property>
  <property fmtid="{D5CDD505-2E9C-101B-9397-08002B2CF9AE}" pid="5" name="ContentTypeId">
    <vt:lpwstr>0x010100EB65FBDE88E3404FB4FB35D11F5C5F80</vt:lpwstr>
  </property>
  <property fmtid="{D5CDD505-2E9C-101B-9397-08002B2CF9AE}" pid="6" name="Topics">
    <vt:lpwstr/>
  </property>
  <property fmtid="{D5CDD505-2E9C-101B-9397-08002B2CF9AE}" pid="7" name="NormativeStatus">
    <vt:lpwstr/>
  </property>
  <property fmtid="{D5CDD505-2E9C-101B-9397-08002B2CF9AE}" pid="8" name="DocumentType">
    <vt:lpwstr/>
  </property>
  <property fmtid="{D5CDD505-2E9C-101B-9397-08002B2CF9AE}" pid="9" name="Topics_0">
    <vt:lpwstr/>
  </property>
  <property fmtid="{D5CDD505-2E9C-101B-9397-08002B2CF9AE}" pid="10" name="NormativeStatus_0">
    <vt:lpwstr/>
  </property>
  <property fmtid="{D5CDD505-2E9C-101B-9397-08002B2CF9AE}" pid="11" name="OganizationalScope_0">
    <vt:lpwstr>A|3c085007-e394-465f-8e5f-1fa8a5f7e2cd</vt:lpwstr>
  </property>
  <property fmtid="{D5CDD505-2E9C-101B-9397-08002B2CF9AE}" pid="12" name="Language">
    <vt:lpwstr>English</vt:lpwstr>
  </property>
  <property fmtid="{D5CDD505-2E9C-101B-9397-08002B2CF9AE}" pid="13" name="AxisDescription">
    <vt:lpwstr/>
  </property>
  <property fmtid="{D5CDD505-2E9C-101B-9397-08002B2CF9AE}" pid="14" name="DocumentTypec_0">
    <vt:lpwstr/>
  </property>
  <property fmtid="{D5CDD505-2E9C-101B-9397-08002B2CF9AE}" pid="15" name="GeographicalScope_0">
    <vt:lpwstr>A|d4cb2ef3-7a9c-4fee-ab16-46bed1cc7c64</vt:lpwstr>
  </property>
  <property fmtid="{D5CDD505-2E9C-101B-9397-08002B2CF9AE}" pid="16" name="ContentActive">
    <vt:lpwstr>Active</vt:lpwstr>
  </property>
  <property fmtid="{D5CDD505-2E9C-101B-9397-08002B2CF9AE}" pid="17" name="GalaxisGeographicalScope">
    <vt:lpwstr>1;#All countries|d4cb2ef3-7a9c-4fee-ab16-46bed1cc7c64</vt:lpwstr>
  </property>
  <property fmtid="{D5CDD505-2E9C-101B-9397-08002B2CF9AE}" pid="18" name="GalaxisOrganizationalScope">
    <vt:lpwstr>2;#CEO|3c085007-e394-465f-8e5f-1fa8a5f7e2cd</vt:lpwstr>
  </property>
  <property fmtid="{D5CDD505-2E9C-101B-9397-08002B2CF9AE}" pid="19" name="Product">
    <vt:lpwstr/>
  </property>
  <property fmtid="{D5CDD505-2E9C-101B-9397-08002B2CF9AE}" pid="20" name="GalaxisActive">
    <vt:bool>true</vt:bool>
  </property>
  <property fmtid="{D5CDD505-2E9C-101B-9397-08002B2CF9AE}" pid="21" name="Product_0">
    <vt:lpwstr/>
  </property>
  <property fmtid="{D5CDD505-2E9C-101B-9397-08002B2CF9AE}" pid="22" name="Order">
    <vt:r8>71200</vt:r8>
  </property>
  <property fmtid="{D5CDD505-2E9C-101B-9397-08002B2CF9AE}" pid="23" name="URL">
    <vt:lpwstr/>
  </property>
  <property fmtid="{D5CDD505-2E9C-101B-9397-08002B2CF9AE}" pid="24" name="GalaxisDescription">
    <vt:lpwstr/>
  </property>
  <property fmtid="{D5CDD505-2E9C-101B-9397-08002B2CF9AE}" pid="25" name="xd_ProgID">
    <vt:lpwstr/>
  </property>
  <property fmtid="{D5CDD505-2E9C-101B-9397-08002B2CF9AE}" pid="26" name="GalaxisGeographicalScope_0">
    <vt:lpwstr>A|d4cb2ef3-7a9c-4fee-ab16-46bed1cc7c64</vt:lpwstr>
  </property>
  <property fmtid="{D5CDD505-2E9C-101B-9397-08002B2CF9AE}" pid="27" name="Comments">
    <vt:lpwstr/>
  </property>
  <property fmtid="{D5CDD505-2E9C-101B-9397-08002B2CF9AE}" pid="28" name="TemplateUrl">
    <vt:lpwstr/>
  </property>
  <property fmtid="{D5CDD505-2E9C-101B-9397-08002B2CF9AE}" pid="29" name="GalaxisOrganizationalScope_0">
    <vt:lpwstr>A|3c085007-e394-465f-8e5f-1fa8a5f7e2cd</vt:lpwstr>
  </property>
</Properties>
</file>