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60" r:id="rId5"/>
  </p:sldMasterIdLst>
  <p:notesMasterIdLst>
    <p:notesMasterId r:id="rId92"/>
  </p:notesMasterIdLst>
  <p:handoutMasterIdLst>
    <p:handoutMasterId r:id="rId93"/>
  </p:handoutMasterIdLst>
  <p:sldIdLst>
    <p:sldId id="268" r:id="rId6"/>
    <p:sldId id="291" r:id="rId7"/>
    <p:sldId id="330" r:id="rId8"/>
    <p:sldId id="313" r:id="rId9"/>
    <p:sldId id="310" r:id="rId10"/>
    <p:sldId id="332" r:id="rId11"/>
    <p:sldId id="312" r:id="rId12"/>
    <p:sldId id="331" r:id="rId13"/>
    <p:sldId id="314" r:id="rId14"/>
    <p:sldId id="315" r:id="rId15"/>
    <p:sldId id="316" r:id="rId16"/>
    <p:sldId id="317" r:id="rId17"/>
    <p:sldId id="338" r:id="rId18"/>
    <p:sldId id="360" r:id="rId19"/>
    <p:sldId id="345" r:id="rId20"/>
    <p:sldId id="346" r:id="rId21"/>
    <p:sldId id="347" r:id="rId22"/>
    <p:sldId id="353" r:id="rId23"/>
    <p:sldId id="354" r:id="rId24"/>
    <p:sldId id="355" r:id="rId25"/>
    <p:sldId id="349" r:id="rId26"/>
    <p:sldId id="319" r:id="rId27"/>
    <p:sldId id="320" r:id="rId28"/>
    <p:sldId id="334" r:id="rId29"/>
    <p:sldId id="343" r:id="rId30"/>
    <p:sldId id="335" r:id="rId31"/>
    <p:sldId id="336" r:id="rId32"/>
    <p:sldId id="342" r:id="rId33"/>
    <p:sldId id="350" r:id="rId34"/>
    <p:sldId id="351" r:id="rId35"/>
    <p:sldId id="356" r:id="rId36"/>
    <p:sldId id="322" r:id="rId37"/>
    <p:sldId id="323" r:id="rId38"/>
    <p:sldId id="325" r:id="rId39"/>
    <p:sldId id="326" r:id="rId40"/>
    <p:sldId id="337" r:id="rId41"/>
    <p:sldId id="327" r:id="rId42"/>
    <p:sldId id="329" r:id="rId43"/>
    <p:sldId id="2070" r:id="rId44"/>
    <p:sldId id="2069" r:id="rId45"/>
    <p:sldId id="2608" r:id="rId46"/>
    <p:sldId id="2609" r:id="rId47"/>
    <p:sldId id="2610" r:id="rId48"/>
    <p:sldId id="2611" r:id="rId49"/>
    <p:sldId id="2612" r:id="rId50"/>
    <p:sldId id="2613" r:id="rId51"/>
    <p:sldId id="2614" r:id="rId52"/>
    <p:sldId id="328" r:id="rId53"/>
    <p:sldId id="2671" r:id="rId54"/>
    <p:sldId id="2616" r:id="rId55"/>
    <p:sldId id="2617" r:id="rId56"/>
    <p:sldId id="2618" r:id="rId57"/>
    <p:sldId id="2619" r:id="rId58"/>
    <p:sldId id="2655" r:id="rId59"/>
    <p:sldId id="2656" r:id="rId60"/>
    <p:sldId id="2657" r:id="rId61"/>
    <p:sldId id="2658" r:id="rId62"/>
    <p:sldId id="2659" r:id="rId63"/>
    <p:sldId id="2660" r:id="rId64"/>
    <p:sldId id="2663" r:id="rId65"/>
    <p:sldId id="2664" r:id="rId66"/>
    <p:sldId id="2665" r:id="rId67"/>
    <p:sldId id="2666" r:id="rId68"/>
    <p:sldId id="2667" r:id="rId69"/>
    <p:sldId id="2668" r:id="rId70"/>
    <p:sldId id="2670" r:id="rId71"/>
    <p:sldId id="2669" r:id="rId72"/>
    <p:sldId id="2672" r:id="rId73"/>
    <p:sldId id="2673" r:id="rId74"/>
    <p:sldId id="2674" r:id="rId75"/>
    <p:sldId id="2675" r:id="rId76"/>
    <p:sldId id="2676" r:id="rId77"/>
    <p:sldId id="2677" r:id="rId78"/>
    <p:sldId id="2678" r:id="rId79"/>
    <p:sldId id="2679" r:id="rId80"/>
    <p:sldId id="2680" r:id="rId81"/>
    <p:sldId id="2681" r:id="rId82"/>
    <p:sldId id="344" r:id="rId83"/>
    <p:sldId id="311" r:id="rId84"/>
    <p:sldId id="309" r:id="rId85"/>
    <p:sldId id="348" r:id="rId86"/>
    <p:sldId id="318" r:id="rId87"/>
    <p:sldId id="364" r:id="rId88"/>
    <p:sldId id="358" r:id="rId89"/>
    <p:sldId id="359" r:id="rId90"/>
    <p:sldId id="333" r:id="rId9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6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06F4C-E03C-42D1-AE8E-A43E21E348A4}" v="38" dt="2022-12-14T19:20:24.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67861" autoAdjust="0"/>
  </p:normalViewPr>
  <p:slideViewPr>
    <p:cSldViewPr snapToGrid="0">
      <p:cViewPr varScale="1">
        <p:scale>
          <a:sx n="49" d="100"/>
          <a:sy n="49" d="100"/>
        </p:scale>
        <p:origin x="1844"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36" d="100"/>
          <a:sy n="136" d="100"/>
        </p:scale>
        <p:origin x="-4608"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handoutMaster" Target="handoutMasters/handoutMaster1.xml"/><Relationship Id="rId9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a:p>
        </p:txBody>
      </p:sp>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71B0DE8C-47F1-E541-B4DD-C4EB8DF58A07}" type="datetimeFigureOut">
              <a:rPr lang="en-US" smtClean="0"/>
              <a:t>12/14/2022</a:t>
            </a:fld>
            <a:endParaRPr lang="en-US"/>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9608A881-B894-ED44-9108-D3317422893F}" type="slidenum">
              <a:rPr lang="en-US" smtClean="0"/>
              <a:t>‹#›</a:t>
            </a:fld>
            <a:endParaRPr lang="en-US"/>
          </a:p>
        </p:txBody>
      </p:sp>
    </p:spTree>
    <p:extLst>
      <p:ext uri="{BB962C8B-B14F-4D97-AF65-F5344CB8AC3E}">
        <p14:creationId xmlns:p14="http://schemas.microsoft.com/office/powerpoint/2010/main" val="8955263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4143588" y="1"/>
            <a:ext cx="3169920"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9"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4143588" y="9119474"/>
            <a:ext cx="3169920"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a:defRPr sz="1200">
                <a:latin typeface="Arial" charset="0"/>
              </a:defRPr>
            </a:lvl1pPr>
          </a:lstStyle>
          <a:p>
            <a:pPr>
              <a:defRPr/>
            </a:pPr>
            <a:fld id="{DBCDC475-BD9A-4C4C-9E91-34CA21719164}" type="slidenum">
              <a:rPr lang="en-US"/>
              <a:pPr>
                <a:defRPr/>
              </a:pPr>
              <a:t>‹#›</a:t>
            </a:fld>
            <a:endParaRPr lang="en-US"/>
          </a:p>
        </p:txBody>
      </p:sp>
    </p:spTree>
    <p:extLst>
      <p:ext uri="{BB962C8B-B14F-4D97-AF65-F5344CB8AC3E}">
        <p14:creationId xmlns:p14="http://schemas.microsoft.com/office/powerpoint/2010/main" val="13617049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DC475-BD9A-4C4C-9E91-34CA21719164}" type="slidenum">
              <a:rPr lang="en-US" smtClean="0"/>
              <a:pPr>
                <a:defRPr/>
              </a:pPr>
              <a:t>1</a:t>
            </a:fld>
            <a:endParaRPr lang="en-US"/>
          </a:p>
        </p:txBody>
      </p:sp>
    </p:spTree>
    <p:extLst>
      <p:ext uri="{BB962C8B-B14F-4D97-AF65-F5344CB8AC3E}">
        <p14:creationId xmlns:p14="http://schemas.microsoft.com/office/powerpoint/2010/main" val="402414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10</a:t>
            </a:fld>
            <a:endParaRPr lang="en-US"/>
          </a:p>
        </p:txBody>
      </p:sp>
    </p:spTree>
    <p:extLst>
      <p:ext uri="{BB962C8B-B14F-4D97-AF65-F5344CB8AC3E}">
        <p14:creationId xmlns:p14="http://schemas.microsoft.com/office/powerpoint/2010/main" val="287370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we chose to approach the grant activity like we did</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11</a:t>
            </a:fld>
            <a:endParaRPr lang="en-US"/>
          </a:p>
        </p:txBody>
      </p:sp>
    </p:spTree>
    <p:extLst>
      <p:ext uri="{BB962C8B-B14F-4D97-AF65-F5344CB8AC3E}">
        <p14:creationId xmlns:p14="http://schemas.microsoft.com/office/powerpoint/2010/main" val="163568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12</a:t>
            </a:fld>
            <a:endParaRPr lang="en-US"/>
          </a:p>
        </p:txBody>
      </p:sp>
    </p:spTree>
    <p:extLst>
      <p:ext uri="{BB962C8B-B14F-4D97-AF65-F5344CB8AC3E}">
        <p14:creationId xmlns:p14="http://schemas.microsoft.com/office/powerpoint/2010/main" val="1391677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13</a:t>
            </a:fld>
            <a:endParaRPr lang="en-US"/>
          </a:p>
        </p:txBody>
      </p:sp>
    </p:spTree>
    <p:extLst>
      <p:ext uri="{BB962C8B-B14F-4D97-AF65-F5344CB8AC3E}">
        <p14:creationId xmlns:p14="http://schemas.microsoft.com/office/powerpoint/2010/main" val="2808620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Define </a:t>
            </a:r>
            <a:r>
              <a:rPr lang="en-US" dirty="0" err="1"/>
              <a:t>GeoJSON</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14</a:t>
            </a:fld>
            <a:endParaRPr lang="en-US"/>
          </a:p>
        </p:txBody>
      </p:sp>
    </p:spTree>
    <p:extLst>
      <p:ext uri="{BB962C8B-B14F-4D97-AF65-F5344CB8AC3E}">
        <p14:creationId xmlns:p14="http://schemas.microsoft.com/office/powerpoint/2010/main" val="307690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t>
            </a:r>
            <a:r>
              <a:rPr lang="en-US" dirty="0" err="1"/>
              <a:t>WZDxFeed</a:t>
            </a:r>
            <a:r>
              <a:rPr lang="en-US" dirty="0"/>
              <a:t> will be renamed in </a:t>
            </a:r>
            <a:r>
              <a:rPr lang="en-US" dirty="0" err="1"/>
              <a:t>WZDx</a:t>
            </a:r>
            <a:r>
              <a:rPr lang="en-US" dirty="0"/>
              <a:t> 4.1 to </a:t>
            </a:r>
            <a:r>
              <a:rPr lang="en-US" dirty="0" err="1"/>
              <a:t>WorkZoneFeed</a:t>
            </a:r>
            <a:r>
              <a:rPr lang="en-US" dirty="0"/>
              <a:t> to better describe what it is and align it’s name with other feeds. This change will also fix some confusion in the fact that prior to </a:t>
            </a:r>
            <a:r>
              <a:rPr lang="en-US" dirty="0" err="1"/>
              <a:t>WDZx</a:t>
            </a:r>
            <a:r>
              <a:rPr lang="en-US" dirty="0"/>
              <a:t> version 4.0 the only feed was </a:t>
            </a:r>
            <a:r>
              <a:rPr lang="en-US" dirty="0" err="1"/>
              <a:t>WZDxFeed</a:t>
            </a:r>
            <a:r>
              <a:rPr lang="en-US" dirty="0"/>
              <a:t>.</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15</a:t>
            </a:fld>
            <a:endParaRPr lang="en-US"/>
          </a:p>
        </p:txBody>
      </p:sp>
    </p:spTree>
    <p:extLst>
      <p:ext uri="{BB962C8B-B14F-4D97-AF65-F5344CB8AC3E}">
        <p14:creationId xmlns:p14="http://schemas.microsoft.com/office/powerpoint/2010/main" val="74691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16</a:t>
            </a:fld>
            <a:endParaRPr lang="en-US"/>
          </a:p>
        </p:txBody>
      </p:sp>
    </p:spTree>
    <p:extLst>
      <p:ext uri="{BB962C8B-B14F-4D97-AF65-F5344CB8AC3E}">
        <p14:creationId xmlns:p14="http://schemas.microsoft.com/office/powerpoint/2010/main" val="43481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this graphic mentions that a producer of this feed could be a smart work zone equipment manufacturer or </a:t>
            </a:r>
            <a:r>
              <a:rPr lang="en-US" dirty="0" err="1"/>
              <a:t>or</a:t>
            </a:r>
            <a:r>
              <a:rPr lang="en-US" dirty="0"/>
              <a:t> vendor, we use it rebroadcast information from our vendors. Some use current </a:t>
            </a:r>
            <a:r>
              <a:rPr lang="en-US" dirty="0" err="1"/>
              <a:t>Wzdx</a:t>
            </a:r>
            <a:r>
              <a:rPr lang="en-US" dirty="0"/>
              <a:t> feeds, most do not.</a:t>
            </a:r>
            <a:br>
              <a:rPr lang="en-US" dirty="0"/>
            </a:br>
            <a:br>
              <a:rPr lang="en-US" dirty="0"/>
            </a:br>
            <a:r>
              <a:rPr lang="en-US" dirty="0"/>
              <a:t>Currently support devices such as </a:t>
            </a:r>
            <a:r>
              <a:rPr lang="en-US" dirty="0" err="1"/>
              <a:t>ArrowBoards</a:t>
            </a:r>
            <a:r>
              <a:rPr lang="en-US" dirty="0"/>
              <a:t>, Cameras, Dynamic Message Signs, Flashing Beacons, Hybrid Signs, Location Markers, Traffic Sensors</a:t>
            </a:r>
            <a:br>
              <a:rPr lang="en-US" dirty="0"/>
            </a:br>
            <a:endParaRPr lang="en-US" dirty="0"/>
          </a:p>
          <a:p>
            <a:pPr algn="l"/>
            <a:r>
              <a:rPr lang="en-US" b="0" i="0" dirty="0">
                <a:solidFill>
                  <a:srgbClr val="24292F"/>
                </a:solidFill>
                <a:effectLst/>
                <a:latin typeface="-apple-system"/>
              </a:rPr>
              <a:t>The </a:t>
            </a:r>
            <a:r>
              <a:rPr lang="en-US" b="0" i="0" dirty="0" err="1">
                <a:solidFill>
                  <a:srgbClr val="24292F"/>
                </a:solidFill>
                <a:effectLst/>
                <a:latin typeface="-apple-system"/>
              </a:rPr>
              <a:t>ArrowBoard</a:t>
            </a:r>
            <a:r>
              <a:rPr lang="en-US" b="0" i="0" dirty="0">
                <a:solidFill>
                  <a:srgbClr val="24292F"/>
                </a:solidFill>
                <a:effectLst/>
                <a:latin typeface="-apple-system"/>
              </a:rPr>
              <a:t> object describes an electronic, connected arrow board which can display an arrow pattern to direct traffic. Arrow boards are often placed at the beginning of a lane closure—thus knowing the location of an arrow board can assist in programmatically generating a </a:t>
            </a:r>
            <a:r>
              <a:rPr lang="en-US" b="0" i="0" dirty="0" err="1">
                <a:solidFill>
                  <a:srgbClr val="24292F"/>
                </a:solidFill>
                <a:effectLst/>
                <a:latin typeface="-apple-system"/>
              </a:rPr>
              <a:t>WZDx</a:t>
            </a:r>
            <a:r>
              <a:rPr lang="en-US" b="0" i="0" dirty="0">
                <a:solidFill>
                  <a:srgbClr val="24292F"/>
                </a:solidFill>
                <a:effectLst/>
                <a:latin typeface="-apple-system"/>
              </a:rPr>
              <a:t> road event with verified spatial information.</a:t>
            </a:r>
          </a:p>
          <a:p>
            <a:br>
              <a:rPr lang="en-US" dirty="0"/>
            </a:br>
            <a:r>
              <a:rPr lang="en-US" b="0" i="0" dirty="0">
                <a:solidFill>
                  <a:srgbClr val="24292F"/>
                </a:solidFill>
                <a:effectLst/>
                <a:latin typeface="-apple-system"/>
              </a:rPr>
              <a:t>The </a:t>
            </a:r>
            <a:r>
              <a:rPr lang="en-US" dirty="0"/>
              <a:t>Camera</a:t>
            </a:r>
            <a:r>
              <a:rPr lang="en-US" b="0" i="0" dirty="0">
                <a:solidFill>
                  <a:srgbClr val="24292F"/>
                </a:solidFill>
                <a:effectLst/>
                <a:latin typeface="-apple-system"/>
              </a:rPr>
              <a:t> object describes a camera device deployed in the field, capable of capturing still images.</a:t>
            </a:r>
            <a:br>
              <a:rPr lang="en-US" b="0" i="0" dirty="0">
                <a:solidFill>
                  <a:srgbClr val="24292F"/>
                </a:solidFill>
                <a:effectLst/>
                <a:latin typeface="-apple-system"/>
              </a:rPr>
            </a:br>
            <a:br>
              <a:rPr lang="en-US" b="0" i="0" dirty="0">
                <a:solidFill>
                  <a:srgbClr val="24292F"/>
                </a:solidFill>
                <a:effectLst/>
                <a:latin typeface="-apple-system"/>
              </a:rPr>
            </a:br>
            <a:r>
              <a:rPr lang="en-US" b="0" i="0" dirty="0">
                <a:solidFill>
                  <a:srgbClr val="24292F"/>
                </a:solidFill>
                <a:effectLst/>
                <a:latin typeface="-apple-system"/>
              </a:rPr>
              <a:t>The </a:t>
            </a:r>
            <a:r>
              <a:rPr lang="en-US" dirty="0" err="1"/>
              <a:t>DynamicMessageSign</a:t>
            </a:r>
            <a:r>
              <a:rPr lang="en-US" b="0" i="0" dirty="0">
                <a:solidFill>
                  <a:srgbClr val="24292F"/>
                </a:solidFill>
                <a:effectLst/>
                <a:latin typeface="-apple-system"/>
              </a:rPr>
              <a:t> object describes a dynamic message sign (DMS)—also known as changeable message sign (CMS) or variable message sign (VMS)—which is an electronic traffic sign deployed on the roadway used to provide information to travelers.</a:t>
            </a:r>
            <a:br>
              <a:rPr lang="en-US" b="0" i="0" dirty="0">
                <a:solidFill>
                  <a:srgbClr val="24292F"/>
                </a:solidFill>
                <a:effectLst/>
                <a:latin typeface="-apple-system"/>
              </a:rPr>
            </a:br>
            <a:br>
              <a:rPr lang="en-US" b="0" i="0" dirty="0">
                <a:solidFill>
                  <a:srgbClr val="24292F"/>
                </a:solidFill>
                <a:effectLst/>
                <a:latin typeface="-apple-system"/>
              </a:rPr>
            </a:br>
            <a:r>
              <a:rPr lang="en-US" b="0" i="0" dirty="0">
                <a:solidFill>
                  <a:srgbClr val="24292F"/>
                </a:solidFill>
                <a:effectLst/>
                <a:latin typeface="-apple-system"/>
              </a:rPr>
              <a:t>The </a:t>
            </a:r>
            <a:r>
              <a:rPr lang="en-US" dirty="0" err="1"/>
              <a:t>FlashingBeacon</a:t>
            </a:r>
            <a:r>
              <a:rPr lang="en-US" b="0" i="0" dirty="0">
                <a:solidFill>
                  <a:srgbClr val="24292F"/>
                </a:solidFill>
                <a:effectLst/>
                <a:latin typeface="-apple-system"/>
              </a:rPr>
              <a:t> object describes a flashing beacon light of any form (e.g. trailer-mounted, vehicle), used to indicate something and capture driver attention.</a:t>
            </a:r>
          </a:p>
          <a:p>
            <a:endParaRPr lang="en-US" b="0" i="0" dirty="0">
              <a:solidFill>
                <a:srgbClr val="24292F"/>
              </a:solidFill>
              <a:effectLst/>
              <a:latin typeface="-apple-system"/>
            </a:endParaRPr>
          </a:p>
          <a:p>
            <a:r>
              <a:rPr lang="en-US" b="0" i="0" dirty="0">
                <a:solidFill>
                  <a:srgbClr val="24292F"/>
                </a:solidFill>
                <a:effectLst/>
                <a:latin typeface="-apple-system"/>
              </a:rPr>
              <a:t>The </a:t>
            </a:r>
            <a:r>
              <a:rPr lang="en-US" dirty="0" err="1"/>
              <a:t>LocationMarker</a:t>
            </a:r>
            <a:r>
              <a:rPr lang="en-US" b="0" i="0" dirty="0">
                <a:solidFill>
                  <a:srgbClr val="24292F"/>
                </a:solidFill>
                <a:effectLst/>
                <a:latin typeface="-apple-system"/>
              </a:rPr>
              <a:t> object describes any GPS-enabled ITS device that is placed at a point on a roadway to dynamically know the location of something (often the beginning or end of a work zone).</a:t>
            </a:r>
          </a:p>
          <a:p>
            <a:endParaRPr lang="en-US" b="0" i="0" dirty="0">
              <a:solidFill>
                <a:srgbClr val="24292F"/>
              </a:solidFill>
              <a:effectLst/>
              <a:latin typeface="-apple-system"/>
            </a:endParaRPr>
          </a:p>
          <a:p>
            <a:r>
              <a:rPr lang="en-US" b="0" i="0" dirty="0">
                <a:solidFill>
                  <a:srgbClr val="24292F"/>
                </a:solidFill>
                <a:effectLst/>
                <a:latin typeface="-apple-system"/>
              </a:rPr>
              <a:t>The </a:t>
            </a:r>
            <a:r>
              <a:rPr lang="en-US" dirty="0" err="1"/>
              <a:t>HybridSign</a:t>
            </a:r>
            <a:r>
              <a:rPr lang="en-US" b="0" i="0" dirty="0">
                <a:solidFill>
                  <a:srgbClr val="24292F"/>
                </a:solidFill>
                <a:effectLst/>
                <a:latin typeface="-apple-system"/>
              </a:rPr>
              <a:t> object describes a hybrid sign that contains static text (e.g. on an aluminum sign) along with a single electronic message display, used to provide information to travelers. This object is intended to be general to represent hybrid signs with multiple functions, such as variable speed limit signs (VSLS), hybrid travel time signs, and other similar systems.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b="0" i="0" dirty="0">
                <a:solidFill>
                  <a:srgbClr val="24292F"/>
                </a:solidFill>
                <a:effectLst/>
                <a:latin typeface="-apple-system"/>
              </a:rPr>
              <a:t>The </a:t>
            </a:r>
            <a:r>
              <a:rPr lang="en-US" dirty="0" err="1"/>
              <a:t>TrafficSensor</a:t>
            </a:r>
            <a:r>
              <a:rPr lang="en-US" b="0" i="0" dirty="0">
                <a:solidFill>
                  <a:srgbClr val="24292F"/>
                </a:solidFill>
                <a:effectLst/>
                <a:latin typeface="-apple-system"/>
              </a:rPr>
              <a:t> object describes a traffic sensor deployed on a roadway which captures traffic metrics (e.g. speed, volume, occupancy) over a collection interval. </a:t>
            </a: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17</a:t>
            </a:fld>
            <a:endParaRPr lang="en-US"/>
          </a:p>
        </p:txBody>
      </p:sp>
    </p:spTree>
    <p:extLst>
      <p:ext uri="{BB962C8B-B14F-4D97-AF65-F5344CB8AC3E}">
        <p14:creationId xmlns:p14="http://schemas.microsoft.com/office/powerpoint/2010/main" val="217378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18</a:t>
            </a:fld>
            <a:endParaRPr lang="en-US"/>
          </a:p>
        </p:txBody>
      </p:sp>
    </p:spTree>
    <p:extLst>
      <p:ext uri="{BB962C8B-B14F-4D97-AF65-F5344CB8AC3E}">
        <p14:creationId xmlns:p14="http://schemas.microsoft.com/office/powerpoint/2010/main" val="220638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19</a:t>
            </a:fld>
            <a:endParaRPr lang="en-US"/>
          </a:p>
        </p:txBody>
      </p:sp>
    </p:spTree>
    <p:extLst>
      <p:ext uri="{BB962C8B-B14F-4D97-AF65-F5344CB8AC3E}">
        <p14:creationId xmlns:p14="http://schemas.microsoft.com/office/powerpoint/2010/main" val="114351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demonstrations of our work zone data will take place mid-presentation during the Device/Schema Integration and 3</a:t>
            </a:r>
            <a:r>
              <a:rPr lang="en-US" baseline="30000" dirty="0"/>
              <a:t>rd</a:t>
            </a:r>
            <a:r>
              <a:rPr lang="en-US" dirty="0"/>
              <a:t>-Party Platform portions</a:t>
            </a:r>
          </a:p>
          <a:p>
            <a:endParaRPr lang="en-US" dirty="0"/>
          </a:p>
          <a:p>
            <a:r>
              <a:rPr lang="en-US" dirty="0"/>
              <a:t>These demonstrations will build on one another</a:t>
            </a:r>
          </a:p>
          <a:p>
            <a:endParaRPr lang="en-US" dirty="0"/>
          </a:p>
          <a:p>
            <a:r>
              <a:rPr lang="en-US" dirty="0"/>
              <a:t>We’ll also log into our WZDB during the background info to actually show its features rather than just screenshots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a:t>
            </a:fld>
            <a:endParaRPr lang="en-US"/>
          </a:p>
        </p:txBody>
      </p:sp>
    </p:spTree>
    <p:extLst>
      <p:ext uri="{BB962C8B-B14F-4D97-AF65-F5344CB8AC3E}">
        <p14:creationId xmlns:p14="http://schemas.microsoft.com/office/powerpoint/2010/main" val="3259601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20</a:t>
            </a:fld>
            <a:endParaRPr lang="en-US"/>
          </a:p>
        </p:txBody>
      </p:sp>
    </p:spTree>
    <p:extLst>
      <p:ext uri="{BB962C8B-B14F-4D97-AF65-F5344CB8AC3E}">
        <p14:creationId xmlns:p14="http://schemas.microsoft.com/office/powerpoint/2010/main" val="362841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err="1">
                <a:solidFill>
                  <a:srgbClr val="000000"/>
                </a:solidFill>
                <a:effectLst/>
                <a:latin typeface="Calibri" panose="020F0502020204030204" pitchFamily="34" charset="0"/>
                <a:ea typeface="Times New Roman" panose="02020603050405020304" pitchFamily="18" charset="0"/>
              </a:rPr>
              <a:t>WZDx</a:t>
            </a:r>
            <a:r>
              <a:rPr lang="en-US" sz="1800" dirty="0">
                <a:solidFill>
                  <a:srgbClr val="000000"/>
                </a:solidFill>
                <a:effectLst/>
                <a:latin typeface="Calibri" panose="020F0502020204030204" pitchFamily="34" charset="0"/>
                <a:ea typeface="Times New Roman" panose="02020603050405020304" pitchFamily="18" charset="0"/>
              </a:rPr>
              <a:t> standard for lane labeling is lane 1 – x from right to left, but that may not always match directly with how your agency or data provider identifies their lanes so some translation is required. </a:t>
            </a:r>
            <a:br>
              <a:rPr lang="en-US" sz="1800" dirty="0">
                <a:solidFill>
                  <a:srgbClr val="000000"/>
                </a:solidFill>
                <a:effectLst/>
                <a:latin typeface="Calibri" panose="020F0502020204030204" pitchFamily="34" charset="0"/>
                <a:ea typeface="Times New Roman" panose="02020603050405020304" pitchFamily="18" charset="0"/>
              </a:rPr>
            </a:b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Push vs Pull, Staging vs Runtime (how to get data into the feed): Should data pull from the sources and go right out to the feed, or should there be ETLs written to transfer data.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With the possibility of having a lot of outside sources (internal data sources and device vendors) we decided to consolidate and normalize that data into a single database, which then feeds the </a:t>
            </a:r>
            <a:r>
              <a:rPr lang="en-US" sz="1800" dirty="0" err="1">
                <a:solidFill>
                  <a:srgbClr val="000000"/>
                </a:solidFill>
                <a:effectLst/>
                <a:latin typeface="Calibri" panose="020F0502020204030204" pitchFamily="34" charset="0"/>
                <a:ea typeface="Times New Roman" panose="02020603050405020304" pitchFamily="18" charset="0"/>
              </a:rPr>
              <a:t>WZDx</a:t>
            </a:r>
            <a:r>
              <a:rPr lang="en-US" sz="1800" dirty="0">
                <a:solidFill>
                  <a:srgbClr val="000000"/>
                </a:solidFill>
                <a:effectLst/>
                <a:latin typeface="Calibri" panose="020F0502020204030204" pitchFamily="34" charset="0"/>
                <a:ea typeface="Times New Roman" panose="02020603050405020304" pitchFamily="18" charset="0"/>
              </a:rPr>
              <a:t> feed.</a:t>
            </a:r>
            <a:br>
              <a:rPr lang="en-US" sz="1800" dirty="0">
                <a:solidFill>
                  <a:srgbClr val="000000"/>
                </a:solidFill>
                <a:effectLst/>
                <a:latin typeface="Calibri" panose="020F0502020204030204" pitchFamily="34" charset="0"/>
                <a:ea typeface="Times New Roman" panose="02020603050405020304" pitchFamily="18" charset="0"/>
              </a:rPr>
            </a:br>
            <a:endParaRPr lang="en-US"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Geo-spatial/LRS: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Mileposts in the feed are just single numbers. However, as roads are re-aligned through construction effort mileposts have a way of getting out of sync with the LRS. There is no concept of ahead/back indicators or similar designations to show a spatially correct milepost.</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effectLst/>
                <a:latin typeface="Calibri" panose="020F0502020204030204" pitchFamily="34" charset="0"/>
                <a:ea typeface="Times New Roman" panose="02020603050405020304" pitchFamily="18" charset="0"/>
              </a:rPr>
            </a:br>
            <a:r>
              <a:rPr lang="en-US" sz="1800" dirty="0" err="1">
                <a:solidFill>
                  <a:srgbClr val="000000"/>
                </a:solidFill>
                <a:effectLst/>
                <a:latin typeface="Calibri" panose="020F0502020204030204" pitchFamily="34" charset="0"/>
                <a:ea typeface="Times New Roman" panose="02020603050405020304" pitchFamily="18" charset="0"/>
              </a:rPr>
              <a:t>lat</a:t>
            </a:r>
            <a:r>
              <a:rPr lang="en-US" sz="1800" dirty="0">
                <a:solidFill>
                  <a:srgbClr val="000000"/>
                </a:solidFill>
                <a:effectLst/>
                <a:latin typeface="Calibri" panose="020F0502020204030204" pitchFamily="34" charset="0"/>
                <a:ea typeface="Times New Roman" panose="02020603050405020304" pitchFamily="18" charset="0"/>
              </a:rPr>
              <a:t>/long – agency or data provider may store the points in other spatial references so projection could be required. We store all spatial information in a state plan reference system which requires projection to WGS84 </a:t>
            </a:r>
            <a:r>
              <a:rPr lang="en-US" sz="1800" dirty="0" err="1">
                <a:solidFill>
                  <a:srgbClr val="000000"/>
                </a:solidFill>
                <a:effectLst/>
                <a:latin typeface="Calibri" panose="020F0502020204030204" pitchFamily="34" charset="0"/>
                <a:ea typeface="Times New Roman" panose="02020603050405020304" pitchFamily="18" charset="0"/>
              </a:rPr>
              <a:t>lat</a:t>
            </a:r>
            <a:r>
              <a:rPr lang="en-US" sz="1800" dirty="0">
                <a:solidFill>
                  <a:srgbClr val="000000"/>
                </a:solidFill>
                <a:effectLst/>
                <a:latin typeface="Calibri" panose="020F0502020204030204" pitchFamily="34" charset="0"/>
                <a:ea typeface="Times New Roman" panose="02020603050405020304" pitchFamily="18" charset="0"/>
              </a:rPr>
              <a:t>/longs.</a:t>
            </a:r>
            <a:endParaRPr lang="en-US"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800" dirty="0">
                <a:solidFill>
                  <a:srgbClr val="000000"/>
                </a:solidFill>
                <a:effectLst/>
                <a:latin typeface="Calibri" panose="020F0502020204030204" pitchFamily="34" charset="0"/>
                <a:ea typeface="Times New Roman" panose="02020603050405020304" pitchFamily="18" charset="0"/>
              </a:rPr>
            </a:b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WZDX 4.0 standard pushes to dynamic data structures which can be more challenging to adopt in a more static language like C# which we use at WSDOT. Other languages like JavaScript handle dynamic structures better. But we were able to adapt our parser and validator to work, but it did add time to the project.</a:t>
            </a:r>
            <a:endParaRPr lang="en-US"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Data Storage (document vs relational): One of the major reasons 4.0 moved to dynamic is so that the feed could be stored more easily in a relational format or a database. </a:t>
            </a:r>
            <a:br>
              <a:rPr lang="en-US" sz="1800" dirty="0">
                <a:solidFill>
                  <a:srgbClr val="000000"/>
                </a:solidFill>
                <a:effectLst/>
                <a:latin typeface="Calibri" panose="020F0502020204030204" pitchFamily="34" charset="0"/>
                <a:ea typeface="Times New Roman" panose="02020603050405020304" pitchFamily="18" charset="0"/>
              </a:rPr>
            </a:b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Previous versions of the standard pushed more towards storing the output directly as a single file. </a:t>
            </a:r>
            <a:endParaRPr lang="en-US"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21</a:t>
            </a:fld>
            <a:endParaRPr lang="en-US"/>
          </a:p>
        </p:txBody>
      </p:sp>
    </p:spTree>
    <p:extLst>
      <p:ext uri="{BB962C8B-B14F-4D97-AF65-F5344CB8AC3E}">
        <p14:creationId xmlns:p14="http://schemas.microsoft.com/office/powerpoint/2010/main" val="418979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22</a:t>
            </a:fld>
            <a:endParaRPr lang="en-US"/>
          </a:p>
        </p:txBody>
      </p:sp>
    </p:spTree>
    <p:extLst>
      <p:ext uri="{BB962C8B-B14F-4D97-AF65-F5344CB8AC3E}">
        <p14:creationId xmlns:p14="http://schemas.microsoft.com/office/powerpoint/2010/main" val="1694710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23</a:t>
            </a:fld>
            <a:endParaRPr lang="en-US"/>
          </a:p>
        </p:txBody>
      </p:sp>
    </p:spTree>
    <p:extLst>
      <p:ext uri="{BB962C8B-B14F-4D97-AF65-F5344CB8AC3E}">
        <p14:creationId xmlns:p14="http://schemas.microsoft.com/office/powerpoint/2010/main" val="204021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100+ activations over 3 months over 16 devices. Activations average about an hour but range from less than a minute to a full day.</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24</a:t>
            </a:fld>
            <a:endParaRPr lang="en-US"/>
          </a:p>
        </p:txBody>
      </p:sp>
    </p:spTree>
    <p:extLst>
      <p:ext uri="{BB962C8B-B14F-4D97-AF65-F5344CB8AC3E}">
        <p14:creationId xmlns:p14="http://schemas.microsoft.com/office/powerpoint/2010/main" val="1686552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25</a:t>
            </a:fld>
            <a:endParaRPr lang="en-US"/>
          </a:p>
        </p:txBody>
      </p:sp>
    </p:spTree>
    <p:extLst>
      <p:ext uri="{BB962C8B-B14F-4D97-AF65-F5344CB8AC3E}">
        <p14:creationId xmlns:p14="http://schemas.microsoft.com/office/powerpoint/2010/main" val="4019409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26</a:t>
            </a:fld>
            <a:endParaRPr lang="en-US"/>
          </a:p>
        </p:txBody>
      </p:sp>
    </p:spTree>
    <p:extLst>
      <p:ext uri="{BB962C8B-B14F-4D97-AF65-F5344CB8AC3E}">
        <p14:creationId xmlns:p14="http://schemas.microsoft.com/office/powerpoint/2010/main" val="14881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27</a:t>
            </a:fld>
            <a:endParaRPr lang="en-US"/>
          </a:p>
        </p:txBody>
      </p:sp>
    </p:spTree>
    <p:extLst>
      <p:ext uri="{BB962C8B-B14F-4D97-AF65-F5344CB8AC3E}">
        <p14:creationId xmlns:p14="http://schemas.microsoft.com/office/powerpoint/2010/main" val="2153794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28</a:t>
            </a:fld>
            <a:endParaRPr lang="en-US"/>
          </a:p>
        </p:txBody>
      </p:sp>
    </p:spTree>
    <p:extLst>
      <p:ext uri="{BB962C8B-B14F-4D97-AF65-F5344CB8AC3E}">
        <p14:creationId xmlns:p14="http://schemas.microsoft.com/office/powerpoint/2010/main" val="797817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Device after activation in feed – Show if can’t show live.</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29</a:t>
            </a:fld>
            <a:endParaRPr lang="en-US"/>
          </a:p>
        </p:txBody>
      </p:sp>
    </p:spTree>
    <p:extLst>
      <p:ext uri="{BB962C8B-B14F-4D97-AF65-F5344CB8AC3E}">
        <p14:creationId xmlns:p14="http://schemas.microsoft.com/office/powerpoint/2010/main" val="124293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the big picture and what we are trying to achieve from a number of perspectives. Each of these will be expanded on a little in the “Background” section after the next slide where we step back and define some terms.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a:t>
            </a:fld>
            <a:endParaRPr lang="en-US"/>
          </a:p>
        </p:txBody>
      </p:sp>
    </p:spTree>
    <p:extLst>
      <p:ext uri="{BB962C8B-B14F-4D97-AF65-F5344CB8AC3E}">
        <p14:creationId xmlns:p14="http://schemas.microsoft.com/office/powerpoint/2010/main" val="3015278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Device after activation on map – Show if can’t show live.</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30</a:t>
            </a:fld>
            <a:endParaRPr lang="en-US"/>
          </a:p>
        </p:txBody>
      </p:sp>
    </p:spTree>
    <p:extLst>
      <p:ext uri="{BB962C8B-B14F-4D97-AF65-F5344CB8AC3E}">
        <p14:creationId xmlns:p14="http://schemas.microsoft.com/office/powerpoint/2010/main" val="1918233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Every vendor has a different method for pulling their data. Challenges with converting those sources into the </a:t>
            </a:r>
            <a:r>
              <a:rPr lang="en-US" sz="1800" dirty="0" err="1">
                <a:solidFill>
                  <a:srgbClr val="000000"/>
                </a:solidFill>
                <a:effectLst/>
                <a:latin typeface="Calibri" panose="020F0502020204030204" pitchFamily="34" charset="0"/>
                <a:ea typeface="Times New Roman" panose="02020603050405020304" pitchFamily="18" charset="0"/>
              </a:rPr>
              <a:t>WZDx</a:t>
            </a:r>
            <a:r>
              <a:rPr lang="en-US" sz="1800" dirty="0">
                <a:solidFill>
                  <a:srgbClr val="000000"/>
                </a:solidFill>
                <a:effectLst/>
                <a:latin typeface="Calibri" panose="020F0502020204030204" pitchFamily="34" charset="0"/>
                <a:ea typeface="Times New Roman" panose="02020603050405020304" pitchFamily="18" charset="0"/>
              </a:rPr>
              <a:t> (where the data should go, </a:t>
            </a:r>
            <a:r>
              <a:rPr lang="en-US" sz="1800" dirty="0" err="1">
                <a:solidFill>
                  <a:srgbClr val="000000"/>
                </a:solidFill>
                <a:effectLst/>
                <a:latin typeface="Calibri" panose="020F0502020204030204" pitchFamily="34" charset="0"/>
                <a:ea typeface="Times New Roman" panose="02020603050405020304" pitchFamily="18" charset="0"/>
              </a:rPr>
              <a:t>etc</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”Real-time” data feeds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Everyone wants to get to real-time data, but there are challenges there, related to pulling or pushing and the time it takes to process.</a:t>
            </a:r>
            <a:endParaRPr lang="en-US" sz="1800" dirty="0">
              <a:effectLst/>
              <a:latin typeface="Calibri" panose="020F0502020204030204" pitchFamily="34" charset="0"/>
              <a:ea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31</a:t>
            </a:fld>
            <a:endParaRPr lang="en-US"/>
          </a:p>
        </p:txBody>
      </p:sp>
    </p:spTree>
    <p:extLst>
      <p:ext uri="{BB962C8B-B14F-4D97-AF65-F5344CB8AC3E}">
        <p14:creationId xmlns:p14="http://schemas.microsoft.com/office/powerpoint/2010/main" val="2959870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32</a:t>
            </a:fld>
            <a:endParaRPr lang="en-US"/>
          </a:p>
        </p:txBody>
      </p:sp>
    </p:spTree>
    <p:extLst>
      <p:ext uri="{BB962C8B-B14F-4D97-AF65-F5344CB8AC3E}">
        <p14:creationId xmlns:p14="http://schemas.microsoft.com/office/powerpoint/2010/main" val="536299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abin"/>
              </a:rPr>
              <a:t>The Situation Data Exchange (SDX) is a one-stop shop for critical, authenticated traveler information – a centralized data retention and distribution source for connected and autonomous vehicle (CAV) information such as Traveler Information Messages (TIMs). Originally developed under funding from the United State Department of Transportation (USDOT) for its Connected Vehicle Pilot Program, </a:t>
            </a:r>
            <a:r>
              <a:rPr lang="en-US" b="0" i="0" dirty="0" err="1">
                <a:solidFill>
                  <a:srgbClr val="333333"/>
                </a:solidFill>
                <a:effectLst/>
                <a:latin typeface="Cabin"/>
              </a:rPr>
              <a:t>Trihydro</a:t>
            </a:r>
            <a:r>
              <a:rPr lang="en-US" b="0" i="0" dirty="0">
                <a:solidFill>
                  <a:srgbClr val="333333"/>
                </a:solidFill>
                <a:effectLst/>
                <a:latin typeface="Cabin"/>
              </a:rPr>
              <a:t> took over system ownership in early 2019.</a:t>
            </a:r>
          </a:p>
          <a:p>
            <a:endParaRPr lang="en-US" b="0" i="0" dirty="0">
              <a:solidFill>
                <a:srgbClr val="333333"/>
              </a:solidFill>
              <a:effectLst/>
              <a:latin typeface="Cabin"/>
            </a:endParaRPr>
          </a:p>
          <a:p>
            <a:r>
              <a:rPr lang="en-US" dirty="0" err="1"/>
              <a:t>Trihydro</a:t>
            </a:r>
            <a:r>
              <a:rPr lang="en-US" dirty="0"/>
              <a:t> - has created a way to consume </a:t>
            </a:r>
            <a:r>
              <a:rPr lang="en-US" dirty="0" err="1"/>
              <a:t>WZDx</a:t>
            </a:r>
            <a:r>
              <a:rPr lang="en-US" dirty="0"/>
              <a:t> feeds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33</a:t>
            </a:fld>
            <a:endParaRPr lang="en-US"/>
          </a:p>
        </p:txBody>
      </p:sp>
    </p:spTree>
    <p:extLst>
      <p:ext uri="{BB962C8B-B14F-4D97-AF65-F5344CB8AC3E}">
        <p14:creationId xmlns:p14="http://schemas.microsoft.com/office/powerpoint/2010/main" val="2648257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34</a:t>
            </a:fld>
            <a:endParaRPr lang="en-US"/>
          </a:p>
        </p:txBody>
      </p:sp>
    </p:spTree>
    <p:extLst>
      <p:ext uri="{BB962C8B-B14F-4D97-AF65-F5344CB8AC3E}">
        <p14:creationId xmlns:p14="http://schemas.microsoft.com/office/powerpoint/2010/main" val="4275775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35</a:t>
            </a:fld>
            <a:endParaRPr lang="en-US"/>
          </a:p>
        </p:txBody>
      </p:sp>
    </p:spTree>
    <p:extLst>
      <p:ext uri="{BB962C8B-B14F-4D97-AF65-F5344CB8AC3E}">
        <p14:creationId xmlns:p14="http://schemas.microsoft.com/office/powerpoint/2010/main" val="2294766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New 3</a:t>
            </a:r>
            <a:r>
              <a:rPr lang="en-US" sz="1800" baseline="30000" dirty="0">
                <a:solidFill>
                  <a:srgbClr val="000000"/>
                </a:solidFill>
                <a:effectLst/>
                <a:latin typeface="Calibri" panose="020F0502020204030204" pitchFamily="34" charset="0"/>
                <a:ea typeface="Times New Roman" panose="02020603050405020304" pitchFamily="18" charset="0"/>
              </a:rPr>
              <a:t>rd</a:t>
            </a:r>
            <a:r>
              <a:rPr lang="en-US" sz="1800" dirty="0">
                <a:solidFill>
                  <a:srgbClr val="000000"/>
                </a:solidFill>
                <a:effectLst/>
                <a:latin typeface="Calibri" panose="020F0502020204030204" pitchFamily="34" charset="0"/>
                <a:ea typeface="Times New Roman" panose="02020603050405020304" pitchFamily="18" charset="0"/>
              </a:rPr>
              <a:t> party library, will be hosting the client source code in </a:t>
            </a:r>
            <a:r>
              <a:rPr lang="en-US" sz="1800" dirty="0" err="1">
                <a:solidFill>
                  <a:srgbClr val="000000"/>
                </a:solidFill>
                <a:effectLst/>
                <a:latin typeface="Calibri" panose="020F0502020204030204" pitchFamily="34" charset="0"/>
                <a:ea typeface="Times New Roman" panose="02020603050405020304" pitchFamily="18" charset="0"/>
              </a:rPr>
              <a:t>github</a:t>
            </a:r>
            <a:r>
              <a:rPr lang="en-US" sz="1800" dirty="0">
                <a:solidFill>
                  <a:srgbClr val="000000"/>
                </a:solidFill>
                <a:effectLst/>
                <a:latin typeface="Calibri" panose="020F0502020204030204" pitchFamily="34" charset="0"/>
                <a:ea typeface="Times New Roman" panose="02020603050405020304" pitchFamily="18" charset="0"/>
              </a:rPr>
              <a:t> so technical folks can browse. Are also pushing to host it in </a:t>
            </a:r>
            <a:r>
              <a:rPr lang="en-US" sz="1800" dirty="0" err="1">
                <a:solidFill>
                  <a:srgbClr val="000000"/>
                </a:solidFill>
                <a:effectLst/>
                <a:latin typeface="Calibri" panose="020F0502020204030204" pitchFamily="34" charset="0"/>
                <a:ea typeface="Times New Roman" panose="02020603050405020304" pitchFamily="18" charset="0"/>
              </a:rPr>
              <a:t>nuget</a:t>
            </a:r>
            <a:r>
              <a:rPr lang="en-US" sz="1800" dirty="0">
                <a:solidFill>
                  <a:srgbClr val="000000"/>
                </a:solidFill>
                <a:effectLst/>
                <a:latin typeface="Calibri" panose="020F0502020204030204" pitchFamily="34" charset="0"/>
                <a:ea typeface="Times New Roman" panose="02020603050405020304" pitchFamily="18" charset="0"/>
              </a:rPr>
              <a:t>, so any developer can easily pull it into their project.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Demo how it works with our </a:t>
            </a:r>
            <a:r>
              <a:rPr lang="en-US" sz="1800" dirty="0" err="1">
                <a:solidFill>
                  <a:srgbClr val="000000"/>
                </a:solidFill>
                <a:effectLst/>
                <a:latin typeface="Calibri" panose="020F0502020204030204" pitchFamily="34" charset="0"/>
                <a:ea typeface="Times New Roman" panose="02020603050405020304" pitchFamily="18" charset="0"/>
              </a:rPr>
              <a:t>WZDx</a:t>
            </a:r>
            <a:r>
              <a:rPr lang="en-US" sz="1800" dirty="0">
                <a:solidFill>
                  <a:srgbClr val="000000"/>
                </a:solidFill>
                <a:effectLst/>
                <a:latin typeface="Calibri" panose="020F0502020204030204" pitchFamily="34" charset="0"/>
                <a:ea typeface="Times New Roman" panose="02020603050405020304" pitchFamily="18" charset="0"/>
              </a:rPr>
              <a:t> builder functionality that will make sure a valid feed is created.</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36</a:t>
            </a:fld>
            <a:endParaRPr lang="en-US"/>
          </a:p>
        </p:txBody>
      </p:sp>
    </p:spTree>
    <p:extLst>
      <p:ext uri="{BB962C8B-B14F-4D97-AF65-F5344CB8AC3E}">
        <p14:creationId xmlns:p14="http://schemas.microsoft.com/office/powerpoint/2010/main" val="4113455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37</a:t>
            </a:fld>
            <a:endParaRPr lang="en-US"/>
          </a:p>
        </p:txBody>
      </p:sp>
    </p:spTree>
    <p:extLst>
      <p:ext uri="{BB962C8B-B14F-4D97-AF65-F5344CB8AC3E}">
        <p14:creationId xmlns:p14="http://schemas.microsoft.com/office/powerpoint/2010/main" val="4285038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38</a:t>
            </a:fld>
            <a:endParaRPr lang="en-US"/>
          </a:p>
        </p:txBody>
      </p:sp>
    </p:spTree>
    <p:extLst>
      <p:ext uri="{BB962C8B-B14F-4D97-AF65-F5344CB8AC3E}">
        <p14:creationId xmlns:p14="http://schemas.microsoft.com/office/powerpoint/2010/main" val="3060391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mitigation</a:t>
            </a:r>
            <a:r>
              <a:rPr lang="en-US" baseline="0" dirty="0"/>
              <a:t> is to use a 3-phase PCMS with “SLOW TRAFFIC AHEAD” message that is displayed about 1.5 miles in advance of queues.  If queues extend behind this PCMS, then adding a truck-mounted PCMS that moves up and down the right shoulder, remaining about ½ mile in advance of the queue, can be used.  When the queues dissipate back in front of the PCMS, the truck-mounted PCMS can be removed.</a:t>
            </a:r>
            <a:endParaRPr lang="en-US" dirty="0"/>
          </a:p>
        </p:txBody>
      </p:sp>
      <p:sp>
        <p:nvSpPr>
          <p:cNvPr id="4" name="Slide Number Placeholder 3"/>
          <p:cNvSpPr>
            <a:spLocks noGrp="1"/>
          </p:cNvSpPr>
          <p:nvPr>
            <p:ph type="sldNum" sz="quarter" idx="10"/>
          </p:nvPr>
        </p:nvSpPr>
        <p:spPr/>
        <p:txBody>
          <a:bodyPr/>
          <a:lstStyle/>
          <a:p>
            <a:pPr>
              <a:defRPr/>
            </a:pPr>
            <a:fld id="{1B07E1DB-B112-4B3B-A850-79A258D11EC7}" type="slidenum">
              <a:rPr lang="en-US" altLang="en-US" smtClean="0"/>
              <a:pPr>
                <a:defRPr/>
              </a:pPr>
              <a:t>39</a:t>
            </a:fld>
            <a:endParaRPr lang="en-US" altLang="en-US"/>
          </a:p>
        </p:txBody>
      </p:sp>
    </p:spTree>
    <p:extLst>
      <p:ext uri="{BB962C8B-B14F-4D97-AF65-F5344CB8AC3E}">
        <p14:creationId xmlns:p14="http://schemas.microsoft.com/office/powerpoint/2010/main" val="92269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Publication of a new </a:t>
            </a:r>
            <a:r>
              <a:rPr lang="en-US" dirty="0" err="1"/>
              <a:t>WZDx</a:t>
            </a:r>
            <a:r>
              <a:rPr lang="en-US" dirty="0"/>
              <a:t>-compliant data feed (Category A) </a:t>
            </a:r>
          </a:p>
          <a:p>
            <a:r>
              <a:rPr lang="en-US" dirty="0"/>
              <a:t>• Increased jurisdiction/system coverage of an existing </a:t>
            </a:r>
            <a:r>
              <a:rPr lang="en-US" dirty="0" err="1"/>
              <a:t>WZDx</a:t>
            </a:r>
            <a:r>
              <a:rPr lang="en-US" dirty="0"/>
              <a:t>-compliant data feed (Category B) </a:t>
            </a:r>
          </a:p>
          <a:p>
            <a:r>
              <a:rPr lang="en-US" dirty="0"/>
              <a:t>• Addition of optional field(s) to an existing </a:t>
            </a:r>
            <a:r>
              <a:rPr lang="en-US" dirty="0" err="1"/>
              <a:t>WZDx</a:t>
            </a:r>
            <a:r>
              <a:rPr lang="en-US" dirty="0"/>
              <a:t>-compliant data feed (Category C)</a:t>
            </a:r>
          </a:p>
          <a:p>
            <a:r>
              <a:rPr lang="en-US" dirty="0"/>
              <a:t>• The IOO and/or the entities performing work on their roadways do not produce one or more data elements in the specification, do not produce them at a sufficient level of quality or granularity, and/or do not produce work zone data on all roadways within or across local jurisdictions; (Challenge Area 1) </a:t>
            </a:r>
          </a:p>
          <a:p>
            <a:r>
              <a:rPr lang="en-US" dirty="0"/>
              <a:t>• The IOO’s data generation and acquisition processes (e.g., permitting systems, lane closure management systems) do not exist or rely on manual steps which delay data publication and/or reduce data quality; (Challenge Area 2) </a:t>
            </a:r>
          </a:p>
          <a:p>
            <a:r>
              <a:rPr lang="en-US" dirty="0"/>
              <a:t>• The IOO’s backend data system architecture makes it difficult and/or expensive to share data in different formats for different uses, both within and across an organization. (Challenge Area 3)</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4</a:t>
            </a:fld>
            <a:endParaRPr lang="en-US"/>
          </a:p>
        </p:txBody>
      </p:sp>
    </p:spTree>
    <p:extLst>
      <p:ext uri="{BB962C8B-B14F-4D97-AF65-F5344CB8AC3E}">
        <p14:creationId xmlns:p14="http://schemas.microsoft.com/office/powerpoint/2010/main" val="1812946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systems will begin showing up on new WSDOT projects, but are typically limited to freeway usage where queues exceed 2 miles on a regular basis (even if just for a few hours a day/night).</a:t>
            </a:r>
          </a:p>
          <a:p>
            <a:r>
              <a:rPr lang="en-US" baseline="0" dirty="0"/>
              <a:t>Queue Warning Systems are simpler versions of Smart Work Zone Systems with fewer PCMSs and traffic sensors meant for typical lane closures that move around nightly (think of paving projects); whereas, Smart Work Zone Systems are more complex and meant for closures that remain in the same location for long durations.</a:t>
            </a:r>
            <a:endParaRPr lang="en-US" dirty="0"/>
          </a:p>
        </p:txBody>
      </p:sp>
      <p:sp>
        <p:nvSpPr>
          <p:cNvPr id="4" name="Slide Number Placeholder 3"/>
          <p:cNvSpPr>
            <a:spLocks noGrp="1"/>
          </p:cNvSpPr>
          <p:nvPr>
            <p:ph type="sldNum" sz="quarter" idx="10"/>
          </p:nvPr>
        </p:nvSpPr>
        <p:spPr/>
        <p:txBody>
          <a:bodyPr/>
          <a:lstStyle/>
          <a:p>
            <a:pPr>
              <a:defRPr/>
            </a:pPr>
            <a:fld id="{1B07E1DB-B112-4B3B-A850-79A258D11EC7}" type="slidenum">
              <a:rPr lang="en-US" altLang="en-US" smtClean="0"/>
              <a:pPr>
                <a:defRPr/>
              </a:pPr>
              <a:t>40</a:t>
            </a:fld>
            <a:endParaRPr lang="en-US" altLang="en-US"/>
          </a:p>
        </p:txBody>
      </p:sp>
    </p:spTree>
    <p:extLst>
      <p:ext uri="{BB962C8B-B14F-4D97-AF65-F5344CB8AC3E}">
        <p14:creationId xmlns:p14="http://schemas.microsoft.com/office/powerpoint/2010/main" val="1792013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a:t>
            </a:r>
            <a:r>
              <a:rPr lang="en-US" baseline="0" dirty="0"/>
              <a:t> help inform motorists (especially large trucks) of work zone queues to help reduce occurrences of high-speed rear end collisions.  These systems will begin showing up on new WSDOT projects, but are typically limited to freeway usage where queues exceed 1 mile.</a:t>
            </a:r>
          </a:p>
          <a:p>
            <a:r>
              <a:rPr lang="en-US" baseline="0" dirty="0"/>
              <a:t>Queue Warning Systems are simpler versions of Smart Work Zone Systems with fewer PCMSs and traffic sensors.</a:t>
            </a:r>
            <a:endParaRPr lang="en-US" dirty="0"/>
          </a:p>
        </p:txBody>
      </p:sp>
      <p:sp>
        <p:nvSpPr>
          <p:cNvPr id="4" name="Slide Number Placeholder 3"/>
          <p:cNvSpPr>
            <a:spLocks noGrp="1"/>
          </p:cNvSpPr>
          <p:nvPr>
            <p:ph type="sldNum" sz="quarter" idx="10"/>
          </p:nvPr>
        </p:nvSpPr>
        <p:spPr/>
        <p:txBody>
          <a:bodyPr/>
          <a:lstStyle/>
          <a:p>
            <a:pPr>
              <a:defRPr/>
            </a:pPr>
            <a:fld id="{1B07E1DB-B112-4B3B-A850-79A258D11EC7}" type="slidenum">
              <a:rPr lang="en-US" altLang="en-US" smtClean="0"/>
              <a:pPr>
                <a:defRPr/>
              </a:pPr>
              <a:t>41</a:t>
            </a:fld>
            <a:endParaRPr lang="en-US" altLang="en-US"/>
          </a:p>
        </p:txBody>
      </p:sp>
    </p:spTree>
    <p:extLst>
      <p:ext uri="{BB962C8B-B14F-4D97-AF65-F5344CB8AC3E}">
        <p14:creationId xmlns:p14="http://schemas.microsoft.com/office/powerpoint/2010/main" val="3504813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a:t>
            </a:r>
            <a:r>
              <a:rPr lang="en-US" baseline="0" dirty="0"/>
              <a:t> help inform motorists (especially large trucks) of work zone queues to help reduce occurrences of high-speed rear end collisions.  These systems will begin showing up on new WSDOT projects, but are typically limited to freeway usage where queues exceed 1 mile.</a:t>
            </a:r>
          </a:p>
          <a:p>
            <a:r>
              <a:rPr lang="en-US" baseline="0" dirty="0"/>
              <a:t>Queue Warning Systems are simpler versions of Smart Work Zone Systems with fewer PCMSs and traffic sensors.</a:t>
            </a:r>
            <a:endParaRPr lang="en-US" dirty="0"/>
          </a:p>
        </p:txBody>
      </p:sp>
      <p:sp>
        <p:nvSpPr>
          <p:cNvPr id="4" name="Slide Number Placeholder 3"/>
          <p:cNvSpPr>
            <a:spLocks noGrp="1"/>
          </p:cNvSpPr>
          <p:nvPr>
            <p:ph type="sldNum" sz="quarter" idx="10"/>
          </p:nvPr>
        </p:nvSpPr>
        <p:spPr/>
        <p:txBody>
          <a:bodyPr/>
          <a:lstStyle/>
          <a:p>
            <a:pPr>
              <a:defRPr/>
            </a:pPr>
            <a:fld id="{1B07E1DB-B112-4B3B-A850-79A258D11EC7}" type="slidenum">
              <a:rPr lang="en-US" altLang="en-US" smtClean="0"/>
              <a:pPr>
                <a:defRPr/>
              </a:pPr>
              <a:t>42</a:t>
            </a:fld>
            <a:endParaRPr lang="en-US" altLang="en-US"/>
          </a:p>
        </p:txBody>
      </p:sp>
    </p:spTree>
    <p:extLst>
      <p:ext uri="{BB962C8B-B14F-4D97-AF65-F5344CB8AC3E}">
        <p14:creationId xmlns:p14="http://schemas.microsoft.com/office/powerpoint/2010/main" val="597031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48</a:t>
            </a:fld>
            <a:endParaRPr lang="en-US"/>
          </a:p>
        </p:txBody>
      </p:sp>
    </p:spTree>
    <p:extLst>
      <p:ext uri="{BB962C8B-B14F-4D97-AF65-F5344CB8AC3E}">
        <p14:creationId xmlns:p14="http://schemas.microsoft.com/office/powerpoint/2010/main" val="1877369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choice to go to the cloud allows us to scale based on adoption. It also aligns well with the IT Divisions Strategic Goal of continuous modernization. </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78</a:t>
            </a:fld>
            <a:endParaRPr lang="en-US"/>
          </a:p>
        </p:txBody>
      </p:sp>
    </p:spTree>
    <p:extLst>
      <p:ext uri="{BB962C8B-B14F-4D97-AF65-F5344CB8AC3E}">
        <p14:creationId xmlns:p14="http://schemas.microsoft.com/office/powerpoint/2010/main" val="4249969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79</a:t>
            </a:fld>
            <a:endParaRPr lang="en-US"/>
          </a:p>
        </p:txBody>
      </p:sp>
    </p:spTree>
    <p:extLst>
      <p:ext uri="{BB962C8B-B14F-4D97-AF65-F5344CB8AC3E}">
        <p14:creationId xmlns:p14="http://schemas.microsoft.com/office/powerpoint/2010/main" val="2250948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80</a:t>
            </a:fld>
            <a:endParaRPr lang="en-US"/>
          </a:p>
        </p:txBody>
      </p:sp>
    </p:spTree>
    <p:extLst>
      <p:ext uri="{BB962C8B-B14F-4D97-AF65-F5344CB8AC3E}">
        <p14:creationId xmlns:p14="http://schemas.microsoft.com/office/powerpoint/2010/main" val="1314573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81</a:t>
            </a:fld>
            <a:endParaRPr lang="en-US"/>
          </a:p>
        </p:txBody>
      </p:sp>
    </p:spTree>
    <p:extLst>
      <p:ext uri="{BB962C8B-B14F-4D97-AF65-F5344CB8AC3E}">
        <p14:creationId xmlns:p14="http://schemas.microsoft.com/office/powerpoint/2010/main" val="2175772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82</a:t>
            </a:fld>
            <a:endParaRPr lang="en-US"/>
          </a:p>
        </p:txBody>
      </p:sp>
    </p:spTree>
    <p:extLst>
      <p:ext uri="{BB962C8B-B14F-4D97-AF65-F5344CB8AC3E}">
        <p14:creationId xmlns:p14="http://schemas.microsoft.com/office/powerpoint/2010/main" val="1096060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83</a:t>
            </a:fld>
            <a:endParaRPr lang="en-US"/>
          </a:p>
        </p:txBody>
      </p:sp>
    </p:spTree>
    <p:extLst>
      <p:ext uri="{BB962C8B-B14F-4D97-AF65-F5344CB8AC3E}">
        <p14:creationId xmlns:p14="http://schemas.microsoft.com/office/powerpoint/2010/main" val="35832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 the WSDOT-centric ideology, the following slides expand on safety, our need for and development of better in-house processes, and more on the national scene.</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5</a:t>
            </a:fld>
            <a:endParaRPr lang="en-US"/>
          </a:p>
        </p:txBody>
      </p:sp>
    </p:spTree>
    <p:extLst>
      <p:ext uri="{BB962C8B-B14F-4D97-AF65-F5344CB8AC3E}">
        <p14:creationId xmlns:p14="http://schemas.microsoft.com/office/powerpoint/2010/main" val="3372678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84</a:t>
            </a:fld>
            <a:endParaRPr lang="en-US"/>
          </a:p>
        </p:txBody>
      </p:sp>
    </p:spTree>
    <p:extLst>
      <p:ext uri="{BB962C8B-B14F-4D97-AF65-F5344CB8AC3E}">
        <p14:creationId xmlns:p14="http://schemas.microsoft.com/office/powerpoint/2010/main" val="789667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85</a:t>
            </a:fld>
            <a:endParaRPr lang="en-US"/>
          </a:p>
        </p:txBody>
      </p:sp>
    </p:spTree>
    <p:extLst>
      <p:ext uri="{BB962C8B-B14F-4D97-AF65-F5344CB8AC3E}">
        <p14:creationId xmlns:p14="http://schemas.microsoft.com/office/powerpoint/2010/main" val="2343651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need to expand into 2 slides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86</a:t>
            </a:fld>
            <a:endParaRPr lang="en-US"/>
          </a:p>
        </p:txBody>
      </p:sp>
    </p:spTree>
    <p:extLst>
      <p:ext uri="{BB962C8B-B14F-4D97-AF65-F5344CB8AC3E}">
        <p14:creationId xmlns:p14="http://schemas.microsoft.com/office/powerpoint/2010/main" val="155401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statistics communicate the need for state DOTs to take the lead on getting work zone information more accessible and visible</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6</a:t>
            </a:fld>
            <a:endParaRPr lang="en-US"/>
          </a:p>
        </p:txBody>
      </p:sp>
    </p:spTree>
    <p:extLst>
      <p:ext uri="{BB962C8B-B14F-4D97-AF65-F5344CB8AC3E}">
        <p14:creationId xmlns:p14="http://schemas.microsoft.com/office/powerpoint/2010/main" val="429040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Following up with screenshots of the mapping and other features in the WZDB – just in case we cannot actually log into and show it </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7</a:t>
            </a:fld>
            <a:endParaRPr lang="en-US"/>
          </a:p>
        </p:txBody>
      </p:sp>
    </p:spTree>
    <p:extLst>
      <p:ext uri="{BB962C8B-B14F-4D97-AF65-F5344CB8AC3E}">
        <p14:creationId xmlns:p14="http://schemas.microsoft.com/office/powerpoint/2010/main" val="168636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Mapping work zone data – demo NextGen WZDB</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a:t>
            </a:fld>
            <a:endParaRPr lang="en-US"/>
          </a:p>
        </p:txBody>
      </p:sp>
    </p:spTree>
    <p:extLst>
      <p:ext uri="{BB962C8B-B14F-4D97-AF65-F5344CB8AC3E}">
        <p14:creationId xmlns:p14="http://schemas.microsoft.com/office/powerpoint/2010/main" val="185018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summarize some feedback from our early/initial efforts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9</a:t>
            </a:fld>
            <a:endParaRPr lang="en-US"/>
          </a:p>
        </p:txBody>
      </p:sp>
    </p:spTree>
    <p:extLst>
      <p:ext uri="{BB962C8B-B14F-4D97-AF65-F5344CB8AC3E}">
        <p14:creationId xmlns:p14="http://schemas.microsoft.com/office/powerpoint/2010/main" val="3634278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4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hoto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421" y="506501"/>
            <a:ext cx="3791764"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434223" y="517343"/>
            <a:ext cx="4021699" cy="5538688"/>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4940421" y="1102417"/>
            <a:ext cx="3791763" cy="4960953"/>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08350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hotos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421" y="506501"/>
            <a:ext cx="3791764"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434223" y="517343"/>
            <a:ext cx="4021699" cy="2705201"/>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4940421" y="1102417"/>
            <a:ext cx="3791763" cy="4960953"/>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432464" y="3354676"/>
            <a:ext cx="4021699" cy="2706944"/>
          </a:xfrm>
          <a:prstGeom prst="rect">
            <a:avLst/>
          </a:prstGeom>
        </p:spPr>
        <p:txBody>
          <a:bodyPr rtlCol="0">
            <a:normAutofit/>
          </a:bodyPr>
          <a:lstStyle>
            <a:lvl1pPr marL="0" indent="0">
              <a:buNone/>
              <a:defRPr lang="en-US" sz="1600" kern="1200" noProof="0" dirty="0" smtClean="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47269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 Top, Three Photos on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112" y="506501"/>
            <a:ext cx="8295209"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4" name="Text Placeholder 3"/>
          <p:cNvSpPr>
            <a:spLocks noGrp="1"/>
          </p:cNvSpPr>
          <p:nvPr>
            <p:ph type="body" sz="half" idx="2" hasCustomPrompt="1"/>
          </p:nvPr>
        </p:nvSpPr>
        <p:spPr>
          <a:xfrm>
            <a:off x="433113" y="1262591"/>
            <a:ext cx="8295209" cy="3156479"/>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3368822" y="4556787"/>
            <a:ext cx="2430483" cy="1497489"/>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9" name="Picture Placeholder 2"/>
          <p:cNvSpPr>
            <a:spLocks noGrp="1"/>
          </p:cNvSpPr>
          <p:nvPr>
            <p:ph type="pic" idx="15"/>
          </p:nvPr>
        </p:nvSpPr>
        <p:spPr>
          <a:xfrm>
            <a:off x="423366" y="4555033"/>
            <a:ext cx="2430483" cy="1497489"/>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Picture Placeholder 2"/>
          <p:cNvSpPr>
            <a:spLocks noGrp="1"/>
          </p:cNvSpPr>
          <p:nvPr>
            <p:ph type="pic" idx="16"/>
          </p:nvPr>
        </p:nvSpPr>
        <p:spPr>
          <a:xfrm>
            <a:off x="6296080" y="4555034"/>
            <a:ext cx="2430483" cy="1497489"/>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Tree>
    <p:extLst>
      <p:ext uri="{BB962C8B-B14F-4D97-AF65-F5344CB8AC3E}">
        <p14:creationId xmlns:p14="http://schemas.microsoft.com/office/powerpoint/2010/main" val="668987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08D7D3-3883-4DB1-8F36-2F6F785C4B78}" type="datetime1">
              <a:rPr lang="en-US" smtClean="0"/>
              <a:t>12/14/2022</a:t>
            </a:fld>
            <a:endParaRPr lang="en-US"/>
          </a:p>
        </p:txBody>
      </p:sp>
      <p:sp>
        <p:nvSpPr>
          <p:cNvPr id="5" name="Footer Placeholder 4"/>
          <p:cNvSpPr>
            <a:spLocks noGrp="1"/>
          </p:cNvSpPr>
          <p:nvPr>
            <p:ph type="ftr" sz="quarter" idx="11"/>
          </p:nvPr>
        </p:nvSpPr>
        <p:spPr/>
        <p:txBody>
          <a:bodyPr/>
          <a:lstStyle/>
          <a:p>
            <a:r>
              <a:rPr lang="en-US"/>
              <a:t>WSDOT Work Zone Design &amp; Operations</a:t>
            </a:r>
          </a:p>
        </p:txBody>
      </p:sp>
      <p:sp>
        <p:nvSpPr>
          <p:cNvPr id="6" name="Slide Number Placeholder 5"/>
          <p:cNvSpPr>
            <a:spLocks noGrp="1"/>
          </p:cNvSpPr>
          <p:nvPr>
            <p:ph type="sldNum" sz="quarter" idx="12"/>
          </p:nvPr>
        </p:nvSpPr>
        <p:spPr/>
        <p:txBody>
          <a:bodyPr/>
          <a:lstStyle/>
          <a:p>
            <a:fld id="{6E106DC9-4BB3-4BC5-BAAE-EE5E8F13A8A5}" type="slidenum">
              <a:rPr lang="en-US" smtClean="0"/>
              <a:pPr/>
              <a:t>‹#›</a:t>
            </a:fld>
            <a:endParaRPr lang="en-US"/>
          </a:p>
        </p:txBody>
      </p:sp>
    </p:spTree>
    <p:extLst>
      <p:ext uri="{BB962C8B-B14F-4D97-AF65-F5344CB8AC3E}">
        <p14:creationId xmlns:p14="http://schemas.microsoft.com/office/powerpoint/2010/main" val="1419653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p>
        </p:txBody>
      </p:sp>
      <p:sp>
        <p:nvSpPr>
          <p:cNvPr id="3" name="Content Placeholder 2"/>
          <p:cNvSpPr>
            <a:spLocks noGrp="1"/>
          </p:cNvSpPr>
          <p:nvPr>
            <p:ph idx="1" hasCustomPrompt="1"/>
          </p:nvPr>
        </p:nvSpPr>
        <p:spPr>
          <a:xfrm>
            <a:off x="457200" y="1600200"/>
            <a:ext cx="8229600" cy="45259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362257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3" name="Content Placeholder 2"/>
          <p:cNvSpPr>
            <a:spLocks noGrp="1"/>
          </p:cNvSpPr>
          <p:nvPr>
            <p:ph sz="half" idx="1" hasCustomPrompt="1"/>
          </p:nvPr>
        </p:nvSpPr>
        <p:spPr>
          <a:xfrm>
            <a:off x="457200" y="1600200"/>
            <a:ext cx="4038600" cy="4525963"/>
          </a:xfrm>
          <a:prstGeom prst="rect">
            <a:avLst/>
          </a:prstGeom>
        </p:spPr>
        <p:txBody>
          <a:bodyPr/>
          <a:lstStyle>
            <a:lvl1pPr>
              <a:defRPr sz="1600" baseline="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4525963"/>
          </a:xfrm>
          <a:prstGeom prst="rect">
            <a:avLst/>
          </a:prstGeo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90396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3" name="Text Placeholder 2"/>
          <p:cNvSpPr>
            <a:spLocks noGrp="1"/>
          </p:cNvSpPr>
          <p:nvPr>
            <p:ph type="body" idx="1" hasCustomPrompt="1"/>
          </p:nvPr>
        </p:nvSpPr>
        <p:spPr>
          <a:xfrm>
            <a:off x="457200" y="1535113"/>
            <a:ext cx="4040188" cy="639762"/>
          </a:xfrm>
          <a:prstGeom prst="rect">
            <a:avLst/>
          </a:prstGeo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4" name="Content Placeholder 3"/>
          <p:cNvSpPr>
            <a:spLocks noGrp="1"/>
          </p:cNvSpPr>
          <p:nvPr>
            <p:ph sz="half" idx="2" hasCustomPrompt="1"/>
          </p:nvPr>
        </p:nvSpPr>
        <p:spPr>
          <a:xfrm>
            <a:off x="457200" y="2174875"/>
            <a:ext cx="4040188" cy="3951288"/>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6" name="Content Placeholder 5"/>
          <p:cNvSpPr>
            <a:spLocks noGrp="1"/>
          </p:cNvSpPr>
          <p:nvPr>
            <p:ph sz="quarter" idx="4" hasCustomPrompt="1"/>
          </p:nvPr>
        </p:nvSpPr>
        <p:spPr>
          <a:xfrm>
            <a:off x="4645025" y="2174875"/>
            <a:ext cx="4041775" cy="3951288"/>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40049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45817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188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on Left Bullets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Content Placeholder 2"/>
          <p:cNvSpPr>
            <a:spLocks noGrp="1"/>
          </p:cNvSpPr>
          <p:nvPr>
            <p:ph idx="1" hasCustomPrompt="1"/>
          </p:nvPr>
        </p:nvSpPr>
        <p:spPr>
          <a:xfrm>
            <a:off x="3575050" y="273050"/>
            <a:ext cx="5111750" cy="5853113"/>
          </a:xfrm>
          <a:prstGeom prst="rect">
            <a:avLst/>
          </a:prstGeo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457200" y="1435100"/>
            <a:ext cx="3008313" cy="4691063"/>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10740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hoto with Caption Un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32980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hoto with Caption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550362"/>
            <a:ext cx="5486400" cy="566738"/>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1792288" y="2007499"/>
            <a:ext cx="5486400" cy="4114800"/>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1792288" y="1117100"/>
            <a:ext cx="5486400" cy="804862"/>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1919361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20098"/>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5" r:id="rId10"/>
    <p:sldLayoutId id="2147483672" r:id="rId11"/>
    <p:sldLayoutId id="2147483676"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usdot-jpo-ode/jpo-wzdx/blob/master/README.m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transportation.gov/av/dat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hyperlink" Target="https://wsdot.wa.gov/publications/fulltext/Standards/psl/TC-100/166Fwy6MileSWZS2Rt.pdf" TargetMode="External"/><Relationship Id="rId3" Type="http://schemas.openxmlformats.org/officeDocument/2006/relationships/hyperlink" Target="https://www.wsdot.wa.gov/publications/fulltext/projectdev/gspspdf/1-10.4(2).OPT5.GR1.PDF" TargetMode="External"/><Relationship Id="rId7" Type="http://schemas.openxmlformats.org/officeDocument/2006/relationships/hyperlink" Target="https://wsdot.wa.gov/publications/fulltext/Standards/psl/TC-100/165Fwy6MileSWZS1Rt.pdf" TargetMode="External"/><Relationship Id="rId2" Type="http://schemas.openxmlformats.org/officeDocument/2006/relationships/hyperlink" Target="https://www.wsdot.wa.gov/publications/fulltext/projectdev/gspspdf/1-10.3(3).OPT3.FR1.PDF" TargetMode="External"/><Relationship Id="rId1" Type="http://schemas.openxmlformats.org/officeDocument/2006/relationships/slideLayout" Target="../slideLayouts/slideLayout13.xml"/><Relationship Id="rId6" Type="http://schemas.openxmlformats.org/officeDocument/2006/relationships/hyperlink" Target="https://wsdot.wa.gov/engineering-standards/all-manuals-and-standards/plan-sheet-library/work-zone-typical-traffic-control-plans-tcp" TargetMode="External"/><Relationship Id="rId5" Type="http://schemas.openxmlformats.org/officeDocument/2006/relationships/hyperlink" Target="https://www.wsdot.wa.gov/publications/fulltext/projectdev/gspspdf/1-10.5(2).OPT3.GR1.PDF" TargetMode="External"/><Relationship Id="rId10" Type="http://schemas.openxmlformats.org/officeDocument/2006/relationships/hyperlink" Target="https://wsdot.wa.gov/publications/fulltext/Standards/psl/TC-100/176Fwy9MileSWZS2Rt.pdf" TargetMode="External"/><Relationship Id="rId4" Type="http://schemas.openxmlformats.org/officeDocument/2006/relationships/hyperlink" Target="https://www.wsdot.wa.gov/publications/fulltext/projectdev/gspspdf/1-10.4(3).OPT2.GR1.PDF" TargetMode="External"/><Relationship Id="rId9" Type="http://schemas.openxmlformats.org/officeDocument/2006/relationships/hyperlink" Target="https://wsdot.wa.gov/publications/fulltext/Standards/psl/TC-100/175Fwy9MileSWZS1Rt.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a:extLst>
              <a:ext uri="{FF2B5EF4-FFF2-40B4-BE49-F238E27FC236}">
                <a16:creationId xmlns:a16="http://schemas.microsoft.com/office/drawing/2014/main" id="{B5796901-04E2-413C-A234-B9AB9A808015}"/>
              </a:ext>
            </a:extLst>
          </p:cNvPr>
          <p:cNvSpPr txBox="1">
            <a:spLocks noChangeArrowheads="1"/>
          </p:cNvSpPr>
          <p:nvPr/>
        </p:nvSpPr>
        <p:spPr bwMode="auto">
          <a:xfrm>
            <a:off x="7251" y="3510403"/>
            <a:ext cx="9117495" cy="29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1219170" fontAlgn="base">
              <a:lnSpc>
                <a:spcPct val="107000"/>
              </a:lnSpc>
              <a:spcAft>
                <a:spcPts val="533"/>
              </a:spcAft>
            </a:pPr>
            <a:r>
              <a:rPr lang="en-US" b="1" cap="all" dirty="0">
                <a:solidFill>
                  <a:srgbClr val="566B7A"/>
                </a:solidFill>
                <a:latin typeface="Futura"/>
                <a:ea typeface="Calibri" panose="020F0502020204030204" pitchFamily="34" charset="0"/>
                <a:cs typeface="Times New Roman" panose="02020603050405020304" pitchFamily="18" charset="0"/>
              </a:rPr>
              <a:t>ITS Washington annual Meeting</a:t>
            </a:r>
          </a:p>
          <a:p>
            <a:pPr algn="ctr" defTabSz="1219170" fontAlgn="base">
              <a:lnSpc>
                <a:spcPct val="107000"/>
              </a:lnSpc>
              <a:spcAft>
                <a:spcPts val="533"/>
              </a:spcAft>
            </a:pPr>
            <a:r>
              <a:rPr lang="en-US" b="1" cap="all" dirty="0">
                <a:solidFill>
                  <a:srgbClr val="566B7A"/>
                </a:solidFill>
                <a:latin typeface="Futura"/>
                <a:ea typeface="Calibri" panose="020F0502020204030204" pitchFamily="34" charset="0"/>
                <a:cs typeface="Times New Roman" panose="02020603050405020304" pitchFamily="18" charset="0"/>
              </a:rPr>
              <a:t>Tacoma, Washington</a:t>
            </a:r>
          </a:p>
          <a:p>
            <a:pPr algn="ctr" defTabSz="1219170" fontAlgn="base">
              <a:lnSpc>
                <a:spcPct val="107000"/>
              </a:lnSpc>
              <a:spcAft>
                <a:spcPts val="533"/>
              </a:spcAft>
            </a:pPr>
            <a:r>
              <a:rPr lang="en-US" b="1" cap="all" dirty="0">
                <a:solidFill>
                  <a:srgbClr val="566B7A"/>
                </a:solidFill>
                <a:latin typeface="Futura"/>
                <a:ea typeface="Calibri" panose="020F0502020204030204" pitchFamily="34" charset="0"/>
                <a:cs typeface="Times New Roman" panose="02020603050405020304" pitchFamily="18" charset="0"/>
              </a:rPr>
              <a:t>December 14, 2022 </a:t>
            </a:r>
          </a:p>
          <a:p>
            <a:pPr defTabSz="1219170" fontAlgn="base">
              <a:spcBef>
                <a:spcPct val="0"/>
              </a:spcBef>
              <a:spcAft>
                <a:spcPct val="0"/>
              </a:spcAft>
            </a:pPr>
            <a:endParaRPr lang="en-US" sz="1600" dirty="0">
              <a:solidFill>
                <a:prstClr val="black"/>
              </a:solidFill>
              <a:cs typeface="Arial" charset="0"/>
            </a:endParaRPr>
          </a:p>
          <a:p>
            <a:pPr defTabSz="1219170" fontAlgn="base">
              <a:spcBef>
                <a:spcPct val="0"/>
              </a:spcBef>
              <a:spcAft>
                <a:spcPct val="0"/>
              </a:spcAft>
            </a:pPr>
            <a:endParaRPr lang="en-US" sz="1600" dirty="0">
              <a:solidFill>
                <a:prstClr val="black"/>
              </a:solidFill>
              <a:cs typeface="Arial" charset="0"/>
            </a:endParaRPr>
          </a:p>
          <a:p>
            <a:pPr defTabSz="1219170" fontAlgn="base">
              <a:spcBef>
                <a:spcPct val="0"/>
              </a:spcBef>
              <a:spcAft>
                <a:spcPct val="0"/>
              </a:spcAft>
            </a:pPr>
            <a:endParaRPr lang="en-US" sz="1600" dirty="0">
              <a:solidFill>
                <a:prstClr val="black"/>
              </a:solidFill>
              <a:cs typeface="Arial" charset="0"/>
            </a:endParaRPr>
          </a:p>
          <a:p>
            <a:pPr defTabSz="1219170" fontAlgn="base">
              <a:spcBef>
                <a:spcPct val="0"/>
              </a:spcBef>
              <a:spcAft>
                <a:spcPct val="0"/>
              </a:spcAft>
            </a:pPr>
            <a:endParaRPr lang="en-US" sz="1400" dirty="0">
              <a:solidFill>
                <a:prstClr val="black"/>
              </a:solidFill>
              <a:cs typeface="Arial" charset="0"/>
            </a:endParaRPr>
          </a:p>
          <a:p>
            <a:pPr defTabSz="1219170" fontAlgn="base">
              <a:spcBef>
                <a:spcPct val="0"/>
              </a:spcBef>
              <a:spcAft>
                <a:spcPct val="0"/>
              </a:spcAft>
            </a:pPr>
            <a:endParaRPr lang="en-US" sz="1867" dirty="0">
              <a:solidFill>
                <a:prstClr val="black"/>
              </a:solidFill>
              <a:cs typeface="Arial" charset="0"/>
            </a:endParaRPr>
          </a:p>
          <a:p>
            <a:pPr defTabSz="1219170" fontAlgn="base">
              <a:spcBef>
                <a:spcPct val="0"/>
              </a:spcBef>
              <a:spcAft>
                <a:spcPct val="0"/>
              </a:spcAft>
            </a:pPr>
            <a:endParaRPr lang="en-US" sz="1867" dirty="0">
              <a:solidFill>
                <a:prstClr val="black"/>
              </a:solidFill>
              <a:cs typeface="Arial" charset="0"/>
            </a:endParaRPr>
          </a:p>
        </p:txBody>
      </p:sp>
      <p:sp>
        <p:nvSpPr>
          <p:cNvPr id="2" name="Text Box 9"/>
          <p:cNvSpPr txBox="1">
            <a:spLocks noChangeArrowheads="1"/>
          </p:cNvSpPr>
          <p:nvPr/>
        </p:nvSpPr>
        <p:spPr bwMode="auto">
          <a:xfrm>
            <a:off x="354072" y="5511465"/>
            <a:ext cx="451796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indent="0">
              <a:buNone/>
            </a:pPr>
            <a:r>
              <a:rPr lang="en-US" sz="1600" dirty="0">
                <a:cs typeface="Arial" charset="0"/>
              </a:rPr>
              <a:t>Justin Belk, PE</a:t>
            </a:r>
          </a:p>
          <a:p>
            <a:pPr marL="0" indent="0">
              <a:buNone/>
            </a:pPr>
            <a:r>
              <a:rPr lang="en-US" sz="1600" dirty="0">
                <a:cs typeface="Arial" charset="0"/>
              </a:rPr>
              <a:t>Olympic Region Traffic Operations Engineer</a:t>
            </a:r>
          </a:p>
          <a:p>
            <a:pPr marL="0" indent="0">
              <a:buNone/>
            </a:pPr>
            <a:r>
              <a:rPr lang="en-US" sz="1600" dirty="0">
                <a:cs typeface="Arial" charset="0"/>
              </a:rPr>
              <a:t>Washington State DOT</a:t>
            </a:r>
          </a:p>
          <a:p>
            <a:pPr marL="0" indent="0">
              <a:buNone/>
            </a:pPr>
            <a:endParaRPr lang="en-US" sz="1600" dirty="0">
              <a:cs typeface="Arial" charset="0"/>
            </a:endParaRPr>
          </a:p>
          <a:p>
            <a:pPr marL="0" indent="0">
              <a:buNone/>
            </a:pPr>
            <a:endParaRPr lang="en-US" sz="1600" dirty="0">
              <a:cs typeface="Arial" charset="0"/>
            </a:endParaRPr>
          </a:p>
        </p:txBody>
      </p:sp>
      <p:sp>
        <p:nvSpPr>
          <p:cNvPr id="3" name="TextBox 2"/>
          <p:cNvSpPr txBox="1"/>
          <p:nvPr/>
        </p:nvSpPr>
        <p:spPr>
          <a:xfrm>
            <a:off x="501926" y="1245873"/>
            <a:ext cx="8140148" cy="1754326"/>
          </a:xfrm>
          <a:prstGeom prst="rect">
            <a:avLst/>
          </a:prstGeom>
          <a:noFill/>
        </p:spPr>
        <p:txBody>
          <a:bodyPr wrap="square" rtlCol="0">
            <a:spAutoFit/>
          </a:bodyPr>
          <a:lstStyle/>
          <a:p>
            <a:pPr algn="ctr" defTabSz="1219170" fontAlgn="base">
              <a:spcBef>
                <a:spcPct val="0"/>
              </a:spcBef>
              <a:spcAft>
                <a:spcPct val="0"/>
              </a:spcAft>
            </a:pPr>
            <a:r>
              <a:rPr lang="en-US" sz="3600" dirty="0">
                <a:solidFill>
                  <a:srgbClr val="1D7D5B"/>
                </a:solidFill>
                <a:latin typeface="Arial Black"/>
                <a:cs typeface="Arial Black"/>
              </a:rPr>
              <a:t>Improving Work Zone &amp; Traffic Notifications through New Technology &amp; Digital Standards</a:t>
            </a:r>
            <a:endParaRPr lang="en-US" sz="2400" i="1" dirty="0">
              <a:solidFill>
                <a:srgbClr val="1D7D5B"/>
              </a:solidFill>
              <a:latin typeface="Arial Black"/>
              <a:cs typeface="Arial Black"/>
            </a:endParaRPr>
          </a:p>
        </p:txBody>
      </p:sp>
    </p:spTree>
    <p:extLst>
      <p:ext uri="{BB962C8B-B14F-4D97-AF65-F5344CB8AC3E}">
        <p14:creationId xmlns:p14="http://schemas.microsoft.com/office/powerpoint/2010/main" val="91952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of how to adapt existing data/workflow to integrate work zone devices/feeds as part of work zone grant activities">
            <a:extLst>
              <a:ext uri="{FF2B5EF4-FFF2-40B4-BE49-F238E27FC236}">
                <a16:creationId xmlns:a16="http://schemas.microsoft.com/office/drawing/2014/main" id="{36A1D236-64BB-4C99-B963-1DEB59AE6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738" y="1895464"/>
            <a:ext cx="4825262" cy="4525964"/>
          </a:xfrm>
          <a:prstGeom prst="rect">
            <a:avLst/>
          </a:prstGeom>
        </p:spPr>
      </p:pic>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Adapting Work Zone Best Practices for WSDOT </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0" y="1600200"/>
            <a:ext cx="4114800" cy="4525963"/>
          </a:xfrm>
        </p:spPr>
        <p:txBody>
          <a:bodyPr/>
          <a:lstStyle/>
          <a:p>
            <a:pPr marL="342900" indent="-342900" defTabSz="1219170" fontAlgn="base">
              <a:spcBef>
                <a:spcPct val="0"/>
              </a:spcBef>
              <a:spcAft>
                <a:spcPct val="0"/>
              </a:spcAft>
              <a:buAutoNum type="arabicPeriod"/>
            </a:pPr>
            <a:r>
              <a:rPr lang="en-US" sz="1600" b="1" dirty="0">
                <a:solidFill>
                  <a:prstClr val="black"/>
                </a:solidFill>
                <a:latin typeface="Arial" charset="0"/>
              </a:rPr>
              <a:t>Build on existing WSDOT applications and workflow:  </a:t>
            </a:r>
          </a:p>
          <a:p>
            <a:pPr marL="400050" lvl="1" indent="0" defTabSz="1219170">
              <a:spcBef>
                <a:spcPct val="0"/>
              </a:spcBef>
              <a:buNone/>
            </a:pPr>
            <a:r>
              <a:rPr lang="en-US" dirty="0">
                <a:solidFill>
                  <a:prstClr val="black"/>
                </a:solidFill>
                <a:latin typeface="Arial" charset="0"/>
              </a:rPr>
              <a:t>Build automated connectivity into the system so that existing and future data sources can ingest the planning level information into real-time use (and eventually historical data collected)</a:t>
            </a:r>
          </a:p>
          <a:p>
            <a:pPr marL="342900" indent="-342900" defTabSz="1219170" fontAlgn="base">
              <a:spcBef>
                <a:spcPct val="0"/>
              </a:spcBef>
              <a:spcAft>
                <a:spcPct val="0"/>
              </a:spcAft>
              <a:buAutoNum type="arabicPeriod"/>
            </a:pPr>
            <a:endParaRPr lang="en-US" sz="1600" b="1" dirty="0">
              <a:solidFill>
                <a:prstClr val="black"/>
              </a:solidFill>
              <a:latin typeface="Arial" charset="0"/>
            </a:endParaRPr>
          </a:p>
          <a:p>
            <a:pPr marL="342900" indent="-342900" defTabSz="1219170" fontAlgn="base">
              <a:spcBef>
                <a:spcPct val="0"/>
              </a:spcBef>
              <a:spcAft>
                <a:spcPct val="0"/>
              </a:spcAft>
              <a:buAutoNum type="arabicPeriod"/>
            </a:pPr>
            <a:r>
              <a:rPr lang="en-US" sz="1600" b="1" dirty="0">
                <a:solidFill>
                  <a:prstClr val="black"/>
                </a:solidFill>
                <a:latin typeface="Arial" charset="0"/>
              </a:rPr>
              <a:t>Use existing off-the-shelf products:  </a:t>
            </a:r>
            <a:r>
              <a:rPr lang="en-US" sz="1600" dirty="0">
                <a:solidFill>
                  <a:prstClr val="black"/>
                </a:solidFill>
                <a:latin typeface="Arial" charset="0"/>
              </a:rPr>
              <a:t>Test and integrate devices through low-risk pilot projects with available technology</a:t>
            </a:r>
          </a:p>
          <a:p>
            <a:pPr marL="342900" indent="-342900" defTabSz="1219170" fontAlgn="base">
              <a:spcBef>
                <a:spcPct val="0"/>
              </a:spcBef>
              <a:spcAft>
                <a:spcPct val="0"/>
              </a:spcAft>
              <a:buAutoNum type="arabicPeriod"/>
            </a:pPr>
            <a:endParaRPr lang="en-US" sz="1600" b="1" dirty="0">
              <a:solidFill>
                <a:prstClr val="black"/>
              </a:solidFill>
              <a:latin typeface="Arial" charset="0"/>
            </a:endParaRPr>
          </a:p>
          <a:p>
            <a:pPr marL="342900" indent="-342900" defTabSz="1219170" fontAlgn="base">
              <a:spcBef>
                <a:spcPct val="0"/>
              </a:spcBef>
              <a:spcAft>
                <a:spcPct val="0"/>
              </a:spcAft>
              <a:buAutoNum type="arabicPeriod"/>
            </a:pPr>
            <a:r>
              <a:rPr lang="en-US" sz="1600" b="1" dirty="0">
                <a:solidFill>
                  <a:prstClr val="black"/>
                </a:solidFill>
                <a:latin typeface="Arial" charset="0"/>
              </a:rPr>
              <a:t>Learn and develop specifications:  </a:t>
            </a:r>
            <a:r>
              <a:rPr lang="en-US" sz="1600" dirty="0">
                <a:solidFill>
                  <a:prstClr val="black"/>
                </a:solidFill>
                <a:latin typeface="Arial" charset="0"/>
              </a:rPr>
              <a:t>Take existing lessons learned and institutionalize proven products and practices into daily activities and promote widespread use and adoption of smarter work zone technologies</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10</a:t>
            </a:fld>
            <a:endParaRPr lang="en-US" dirty="0"/>
          </a:p>
        </p:txBody>
      </p:sp>
    </p:spTree>
    <p:extLst>
      <p:ext uri="{BB962C8B-B14F-4D97-AF65-F5344CB8AC3E}">
        <p14:creationId xmlns:p14="http://schemas.microsoft.com/office/powerpoint/2010/main" val="376078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Work Zone Data Exchange Demonstration Grant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Scope</a:t>
            </a:r>
          </a:p>
          <a:p>
            <a:r>
              <a:rPr lang="en-US" dirty="0"/>
              <a:t>Publish </a:t>
            </a:r>
            <a:r>
              <a:rPr lang="en-US" dirty="0" err="1"/>
              <a:t>WZDx</a:t>
            </a:r>
            <a:r>
              <a:rPr lang="en-US" dirty="0"/>
              <a:t>-compliant feed (Project Category A &amp; Challenge Area 1)</a:t>
            </a:r>
          </a:p>
          <a:p>
            <a:r>
              <a:rPr lang="en-US" dirty="0"/>
              <a:t>Expand pilot project to facilitate real-time confirmation of work zone events (Challenge Area 2)</a:t>
            </a:r>
          </a:p>
          <a:p>
            <a:pPr lvl="1"/>
            <a:r>
              <a:rPr lang="en-US" dirty="0"/>
              <a:t>$25,000 for new devices to equip IRT trucks</a:t>
            </a:r>
          </a:p>
          <a:p>
            <a:pPr lvl="1"/>
            <a:r>
              <a:rPr lang="en-US" dirty="0"/>
              <a:t>Use existing smart work zone products</a:t>
            </a:r>
          </a:p>
          <a:p>
            <a:pPr lvl="1"/>
            <a:r>
              <a:rPr lang="en-US" dirty="0"/>
              <a:t>Other connections?</a:t>
            </a:r>
          </a:p>
          <a:p>
            <a:r>
              <a:rPr lang="en-US" dirty="0"/>
              <a:t>Collaborate with NWP private partners for testing </a:t>
            </a:r>
            <a:r>
              <a:rPr lang="en-US" dirty="0" err="1"/>
              <a:t>WZDx</a:t>
            </a:r>
            <a:r>
              <a:rPr lang="en-US" dirty="0"/>
              <a:t>-compliant feed</a:t>
            </a:r>
          </a:p>
          <a:p>
            <a:pPr lvl="1"/>
            <a:r>
              <a:rPr lang="en-US" dirty="0" err="1"/>
              <a:t>Trihydro</a:t>
            </a:r>
            <a:r>
              <a:rPr lang="en-US" dirty="0"/>
              <a:t> push out </a:t>
            </a:r>
            <a:r>
              <a:rPr lang="en-US" dirty="0" err="1"/>
              <a:t>WZDx</a:t>
            </a:r>
            <a:r>
              <a:rPr lang="en-US" dirty="0"/>
              <a:t>/TIM</a:t>
            </a:r>
          </a:p>
          <a:p>
            <a:r>
              <a:rPr lang="en-US" dirty="0"/>
              <a:t>Collaborate with NWP member states</a:t>
            </a:r>
          </a:p>
          <a:p>
            <a:pPr lvl="1"/>
            <a:r>
              <a:rPr lang="en-US" dirty="0"/>
              <a:t>Conversion of ND </a:t>
            </a:r>
            <a:r>
              <a:rPr lang="en-US" dirty="0" err="1"/>
              <a:t>GeoJSON</a:t>
            </a:r>
            <a:r>
              <a:rPr lang="en-US" dirty="0"/>
              <a:t> feed</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11</a:t>
            </a:fld>
            <a:endParaRPr lang="en-US" dirty="0"/>
          </a:p>
        </p:txBody>
      </p:sp>
      <p:pic>
        <p:nvPicPr>
          <p:cNvPr id="6" name="Picture 5" descr="Image of North/West Passage partner states">
            <a:extLst>
              <a:ext uri="{FF2B5EF4-FFF2-40B4-BE49-F238E27FC236}">
                <a16:creationId xmlns:a16="http://schemas.microsoft.com/office/drawing/2014/main" id="{65411502-EBF5-4888-B622-F1A7558E5063}"/>
              </a:ext>
            </a:extLst>
          </p:cNvPr>
          <p:cNvPicPr>
            <a:picLocks noChangeAspect="1"/>
          </p:cNvPicPr>
          <p:nvPr/>
        </p:nvPicPr>
        <p:blipFill rotWithShape="1">
          <a:blip r:embed="rId3">
            <a:extLst>
              <a:ext uri="{28A0092B-C50C-407E-A947-70E740481C1C}">
                <a14:useLocalDpi xmlns:a14="http://schemas.microsoft.com/office/drawing/2010/main" val="0"/>
              </a:ext>
            </a:extLst>
          </a:blip>
          <a:srcRect b="17786"/>
          <a:stretch/>
        </p:blipFill>
        <p:spPr>
          <a:xfrm>
            <a:off x="4443416" y="4074876"/>
            <a:ext cx="4544340" cy="1908642"/>
          </a:xfrm>
          <a:prstGeom prst="rect">
            <a:avLst/>
          </a:prstGeom>
        </p:spPr>
      </p:pic>
    </p:spTree>
    <p:extLst>
      <p:ext uri="{BB962C8B-B14F-4D97-AF65-F5344CB8AC3E}">
        <p14:creationId xmlns:p14="http://schemas.microsoft.com/office/powerpoint/2010/main" val="149731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Demonstration Grant – Publishing Compliant Feed</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Task 1</a:t>
            </a:r>
          </a:p>
          <a:p>
            <a:r>
              <a:rPr lang="en-US" dirty="0"/>
              <a:t>Publish </a:t>
            </a:r>
            <a:r>
              <a:rPr lang="en-US" dirty="0" err="1"/>
              <a:t>WZDx</a:t>
            </a:r>
            <a:r>
              <a:rPr lang="en-US" dirty="0"/>
              <a:t>-compliant feed</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12</a:t>
            </a:fld>
            <a:endParaRPr lang="en-US" dirty="0"/>
          </a:p>
        </p:txBody>
      </p:sp>
      <p:pic>
        <p:nvPicPr>
          <p:cNvPr id="7" name="Picture 6" descr="image of example WZDx feed object model">
            <a:extLst>
              <a:ext uri="{FF2B5EF4-FFF2-40B4-BE49-F238E27FC236}">
                <a16:creationId xmlns:a16="http://schemas.microsoft.com/office/drawing/2014/main" id="{1366EFB3-A00A-4755-A31A-97E4281A48A0}"/>
              </a:ext>
            </a:extLst>
          </p:cNvPr>
          <p:cNvPicPr>
            <a:picLocks noChangeAspect="1"/>
          </p:cNvPicPr>
          <p:nvPr/>
        </p:nvPicPr>
        <p:blipFill>
          <a:blip r:embed="rId3"/>
          <a:stretch>
            <a:fillRect/>
          </a:stretch>
        </p:blipFill>
        <p:spPr>
          <a:xfrm>
            <a:off x="673421" y="2324896"/>
            <a:ext cx="7797153" cy="3984623"/>
          </a:xfrm>
          <a:prstGeom prst="rect">
            <a:avLst/>
          </a:prstGeom>
          <a:ln>
            <a:noFill/>
          </a:ln>
        </p:spPr>
      </p:pic>
    </p:spTree>
    <p:extLst>
      <p:ext uri="{BB962C8B-B14F-4D97-AF65-F5344CB8AC3E}">
        <p14:creationId xmlns:p14="http://schemas.microsoft.com/office/powerpoint/2010/main" val="152275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What is the </a:t>
            </a:r>
            <a:r>
              <a:rPr lang="en-US" b="1" dirty="0" err="1">
                <a:solidFill>
                  <a:prstClr val="black"/>
                </a:solidFill>
                <a:latin typeface="Arial" charset="0"/>
              </a:rPr>
              <a:t>WZDx</a:t>
            </a:r>
            <a:r>
              <a:rPr lang="en-US" b="1" dirty="0">
                <a:solidFill>
                  <a:prstClr val="black"/>
                </a:solidFill>
                <a:latin typeface="Arial" charset="0"/>
              </a:rPr>
              <a:t> standard?</a:t>
            </a:r>
          </a:p>
          <a:p>
            <a:r>
              <a:rPr lang="en-US" dirty="0"/>
              <a:t>The </a:t>
            </a:r>
            <a:r>
              <a:rPr lang="en-US" u="sng" dirty="0">
                <a:hlinkClick r:id="rId3"/>
              </a:rPr>
              <a:t>Work Zone Data Exchange (</a:t>
            </a:r>
            <a:r>
              <a:rPr lang="en-US" u="sng" dirty="0" err="1">
                <a:hlinkClick r:id="rId3"/>
              </a:rPr>
              <a:t>WZDx</a:t>
            </a:r>
            <a:r>
              <a:rPr lang="en-US" u="sng" dirty="0">
                <a:hlinkClick r:id="rId3"/>
              </a:rPr>
              <a:t>) Specification</a:t>
            </a:r>
            <a:r>
              <a:rPr lang="en-US" dirty="0"/>
              <a:t> enables infrastructure owners and operators (IOOs) to make harmonized work zone data available for third party use. The intent is to make travel on public roads safer and more efficient through ubiquitous access to data on work zone activity. Specifically, the project aims to get data on work zones into vehicles to help automated driving systems (ADS) and human drivers navigate more safely.</a:t>
            </a:r>
            <a:br>
              <a:rPr lang="en-US" dirty="0"/>
            </a:br>
            <a:br>
              <a:rPr lang="en-US" dirty="0"/>
            </a:br>
            <a:r>
              <a:rPr lang="en-US" dirty="0"/>
              <a:t>Improving access to work zone data is one of the top needs identified through the US Department of Transportation (USDOT) </a:t>
            </a:r>
            <a:r>
              <a:rPr lang="en-US" dirty="0">
                <a:hlinkClick r:id="rId4"/>
              </a:rPr>
              <a:t>Data for Automated Vehicle Integration (DAVI)</a:t>
            </a:r>
            <a:r>
              <a:rPr lang="en-US" dirty="0"/>
              <a:t> effort.</a:t>
            </a:r>
            <a:br>
              <a:rPr lang="en-US" dirty="0"/>
            </a:br>
            <a:endParaRPr lang="en-US" dirty="0"/>
          </a:p>
          <a:p>
            <a:r>
              <a:rPr lang="en-US" dirty="0" err="1">
                <a:latin typeface="Arial" charset="0"/>
              </a:rPr>
              <a:t>WZDx</a:t>
            </a:r>
            <a:r>
              <a:rPr lang="en-US" dirty="0">
                <a:latin typeface="Arial" charset="0"/>
              </a:rPr>
              <a:t> defines the structure and content of multiple distinct data feeds. </a:t>
            </a:r>
            <a:br>
              <a:rPr lang="en-US" dirty="0">
                <a:latin typeface="Arial" charset="0"/>
              </a:rPr>
            </a:br>
            <a:endParaRPr lang="en-US" dirty="0">
              <a:latin typeface="Arial" charset="0"/>
            </a:endParaRPr>
          </a:p>
          <a:p>
            <a:r>
              <a:rPr lang="en-US" dirty="0"/>
              <a:t>Each feed is distributed as a single </a:t>
            </a:r>
            <a:r>
              <a:rPr lang="en-US" dirty="0" err="1"/>
              <a:t>GeoJSON</a:t>
            </a:r>
            <a:r>
              <a:rPr lang="en-US" dirty="0"/>
              <a:t> file with the defined </a:t>
            </a:r>
            <a:r>
              <a:rPr lang="en-US" dirty="0" err="1"/>
              <a:t>WZDx</a:t>
            </a:r>
            <a:r>
              <a:rPr lang="en-US"/>
              <a:t> schema </a:t>
            </a:r>
            <a:r>
              <a:rPr lang="en-US" dirty="0"/>
              <a:t>which makes it easy to map and consume.</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13</a:t>
            </a:fld>
            <a:endParaRPr lang="en-US" dirty="0"/>
          </a:p>
        </p:txBody>
      </p:sp>
    </p:spTree>
    <p:extLst>
      <p:ext uri="{BB962C8B-B14F-4D97-AF65-F5344CB8AC3E}">
        <p14:creationId xmlns:p14="http://schemas.microsoft.com/office/powerpoint/2010/main" val="1516152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14</a:t>
            </a:fld>
            <a:endParaRPr lang="en-US" dirty="0"/>
          </a:p>
        </p:txBody>
      </p:sp>
      <p:pic>
        <p:nvPicPr>
          <p:cNvPr id="8" name="Picture 7" descr="Screenshot from geoJSON.org">
            <a:extLst>
              <a:ext uri="{FF2B5EF4-FFF2-40B4-BE49-F238E27FC236}">
                <a16:creationId xmlns:a16="http://schemas.microsoft.com/office/drawing/2014/main" id="{66024A5A-BF4A-482D-85D1-064D6FF16E7E}"/>
              </a:ext>
            </a:extLst>
          </p:cNvPr>
          <p:cNvPicPr>
            <a:picLocks noChangeAspect="1"/>
          </p:cNvPicPr>
          <p:nvPr/>
        </p:nvPicPr>
        <p:blipFill>
          <a:blip r:embed="rId3"/>
          <a:stretch>
            <a:fillRect/>
          </a:stretch>
        </p:blipFill>
        <p:spPr>
          <a:xfrm>
            <a:off x="0" y="1691860"/>
            <a:ext cx="9144000" cy="4526792"/>
          </a:xfrm>
          <a:prstGeom prst="rect">
            <a:avLst/>
          </a:prstGeom>
        </p:spPr>
      </p:pic>
    </p:spTree>
    <p:extLst>
      <p:ext uri="{BB962C8B-B14F-4D97-AF65-F5344CB8AC3E}">
        <p14:creationId xmlns:p14="http://schemas.microsoft.com/office/powerpoint/2010/main" val="2999186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15</a:t>
            </a:fld>
            <a:endParaRPr lang="en-US" dirty="0"/>
          </a:p>
        </p:txBody>
      </p:sp>
      <p:pic>
        <p:nvPicPr>
          <p:cNvPr id="5" name="Picture 4" descr="WZDxFeed standard">
            <a:extLst>
              <a:ext uri="{FF2B5EF4-FFF2-40B4-BE49-F238E27FC236}">
                <a16:creationId xmlns:a16="http://schemas.microsoft.com/office/drawing/2014/main" id="{8A8B8186-ADD2-38C8-D526-B06A9DB2ED78}"/>
              </a:ext>
            </a:extLst>
          </p:cNvPr>
          <p:cNvPicPr>
            <a:picLocks noChangeAspect="1"/>
          </p:cNvPicPr>
          <p:nvPr/>
        </p:nvPicPr>
        <p:blipFill>
          <a:blip r:embed="rId3"/>
          <a:stretch>
            <a:fillRect/>
          </a:stretch>
        </p:blipFill>
        <p:spPr>
          <a:xfrm>
            <a:off x="1066800" y="1417638"/>
            <a:ext cx="7010400" cy="4958936"/>
          </a:xfrm>
          <a:prstGeom prst="rect">
            <a:avLst/>
          </a:prstGeom>
        </p:spPr>
      </p:pic>
    </p:spTree>
    <p:extLst>
      <p:ext uri="{BB962C8B-B14F-4D97-AF65-F5344CB8AC3E}">
        <p14:creationId xmlns:p14="http://schemas.microsoft.com/office/powerpoint/2010/main" val="3139933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16</a:t>
            </a:fld>
            <a:endParaRPr lang="en-US" dirty="0"/>
          </a:p>
        </p:txBody>
      </p:sp>
      <p:pic>
        <p:nvPicPr>
          <p:cNvPr id="3" name="Picture 2" descr="RoadRestrictionFeed standard">
            <a:extLst>
              <a:ext uri="{FF2B5EF4-FFF2-40B4-BE49-F238E27FC236}">
                <a16:creationId xmlns:a16="http://schemas.microsoft.com/office/drawing/2014/main" id="{F094A59E-2FAA-DB76-7038-437E7EA23D3C}"/>
              </a:ext>
            </a:extLst>
          </p:cNvPr>
          <p:cNvPicPr>
            <a:picLocks noChangeAspect="1"/>
          </p:cNvPicPr>
          <p:nvPr/>
        </p:nvPicPr>
        <p:blipFill>
          <a:blip r:embed="rId3"/>
          <a:stretch>
            <a:fillRect/>
          </a:stretch>
        </p:blipFill>
        <p:spPr>
          <a:xfrm>
            <a:off x="228600" y="1658990"/>
            <a:ext cx="8686800" cy="4585685"/>
          </a:xfrm>
          <a:prstGeom prst="rect">
            <a:avLst/>
          </a:prstGeom>
        </p:spPr>
      </p:pic>
      <p:pic>
        <p:nvPicPr>
          <p:cNvPr id="6" name="Picture 5">
            <a:extLst>
              <a:ext uri="{FF2B5EF4-FFF2-40B4-BE49-F238E27FC236}">
                <a16:creationId xmlns:a16="http://schemas.microsoft.com/office/drawing/2014/main" id="{F799AD19-AE51-3BB1-4056-58928D12F437}"/>
              </a:ext>
            </a:extLst>
          </p:cNvPr>
          <p:cNvPicPr>
            <a:picLocks noChangeAspect="1"/>
          </p:cNvPicPr>
          <p:nvPr/>
        </p:nvPicPr>
        <p:blipFill>
          <a:blip r:embed="rId4"/>
          <a:stretch>
            <a:fillRect/>
          </a:stretch>
        </p:blipFill>
        <p:spPr>
          <a:xfrm>
            <a:off x="228600" y="1328764"/>
            <a:ext cx="8686800" cy="419100"/>
          </a:xfrm>
          <a:prstGeom prst="rect">
            <a:avLst/>
          </a:prstGeom>
        </p:spPr>
      </p:pic>
    </p:spTree>
    <p:extLst>
      <p:ext uri="{BB962C8B-B14F-4D97-AF65-F5344CB8AC3E}">
        <p14:creationId xmlns:p14="http://schemas.microsoft.com/office/powerpoint/2010/main" val="1333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17</a:t>
            </a:fld>
            <a:endParaRPr lang="en-US" dirty="0"/>
          </a:p>
        </p:txBody>
      </p:sp>
      <p:pic>
        <p:nvPicPr>
          <p:cNvPr id="5" name="Picture 4" descr="SwzDeviceFeed standard">
            <a:extLst>
              <a:ext uri="{FF2B5EF4-FFF2-40B4-BE49-F238E27FC236}">
                <a16:creationId xmlns:a16="http://schemas.microsoft.com/office/drawing/2014/main" id="{C1BC1371-5327-A865-2443-5B3212107374}"/>
              </a:ext>
            </a:extLst>
          </p:cNvPr>
          <p:cNvPicPr>
            <a:picLocks noChangeAspect="1"/>
          </p:cNvPicPr>
          <p:nvPr/>
        </p:nvPicPr>
        <p:blipFill>
          <a:blip r:embed="rId3"/>
          <a:stretch>
            <a:fillRect/>
          </a:stretch>
        </p:blipFill>
        <p:spPr>
          <a:xfrm>
            <a:off x="548419" y="1648100"/>
            <a:ext cx="6302955" cy="4779741"/>
          </a:xfrm>
          <a:prstGeom prst="rect">
            <a:avLst/>
          </a:prstGeom>
        </p:spPr>
      </p:pic>
      <p:pic>
        <p:nvPicPr>
          <p:cNvPr id="6" name="Picture 5">
            <a:extLst>
              <a:ext uri="{FF2B5EF4-FFF2-40B4-BE49-F238E27FC236}">
                <a16:creationId xmlns:a16="http://schemas.microsoft.com/office/drawing/2014/main" id="{66099F05-2FE1-6A5A-4BC5-660F210669D2}"/>
              </a:ext>
            </a:extLst>
          </p:cNvPr>
          <p:cNvPicPr>
            <a:picLocks noChangeAspect="1"/>
          </p:cNvPicPr>
          <p:nvPr/>
        </p:nvPicPr>
        <p:blipFill>
          <a:blip r:embed="rId4"/>
          <a:stretch>
            <a:fillRect/>
          </a:stretch>
        </p:blipFill>
        <p:spPr>
          <a:xfrm>
            <a:off x="548419" y="1346184"/>
            <a:ext cx="6461981" cy="419100"/>
          </a:xfrm>
          <a:prstGeom prst="rect">
            <a:avLst/>
          </a:prstGeom>
        </p:spPr>
      </p:pic>
    </p:spTree>
    <p:extLst>
      <p:ext uri="{BB962C8B-B14F-4D97-AF65-F5344CB8AC3E}">
        <p14:creationId xmlns:p14="http://schemas.microsoft.com/office/powerpoint/2010/main" val="2780308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Source 1 At Launch: WZDB</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18</a:t>
            </a:fld>
            <a:endParaRPr lang="en-US" dirty="0"/>
          </a:p>
        </p:txBody>
      </p:sp>
      <p:pic>
        <p:nvPicPr>
          <p:cNvPr id="6" name="Picture 5" descr="Image of WSDOT's Work Zone Database mapping feature">
            <a:extLst>
              <a:ext uri="{FF2B5EF4-FFF2-40B4-BE49-F238E27FC236}">
                <a16:creationId xmlns:a16="http://schemas.microsoft.com/office/drawing/2014/main" id="{1EB21BBB-E734-4643-9A5E-8A7F456A7624}"/>
              </a:ext>
            </a:extLst>
          </p:cNvPr>
          <p:cNvPicPr>
            <a:picLocks noChangeAspect="1"/>
          </p:cNvPicPr>
          <p:nvPr/>
        </p:nvPicPr>
        <p:blipFill>
          <a:blip r:embed="rId3"/>
          <a:stretch>
            <a:fillRect/>
          </a:stretch>
        </p:blipFill>
        <p:spPr>
          <a:xfrm>
            <a:off x="0" y="1208825"/>
            <a:ext cx="9144000" cy="4970438"/>
          </a:xfrm>
          <a:prstGeom prst="rect">
            <a:avLst/>
          </a:prstGeom>
        </p:spPr>
      </p:pic>
    </p:spTree>
    <p:extLst>
      <p:ext uri="{BB962C8B-B14F-4D97-AF65-F5344CB8AC3E}">
        <p14:creationId xmlns:p14="http://schemas.microsoft.com/office/powerpoint/2010/main" val="201340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Source 2 At Launch: CIA (Construction Impact Analysis)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endParaRPr lang="en-US" dirty="0">
              <a:solidFill>
                <a:prstClr val="black"/>
              </a:solidFill>
              <a:latin typeface="Arial"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19</a:t>
            </a:fld>
            <a:endParaRPr lang="en-US" dirty="0"/>
          </a:p>
        </p:txBody>
      </p:sp>
      <p:pic>
        <p:nvPicPr>
          <p:cNvPr id="7" name="Picture 2" descr="Image of WSDOT's Construction Impact Analysis mapping application.">
            <a:extLst>
              <a:ext uri="{FF2B5EF4-FFF2-40B4-BE49-F238E27FC236}">
                <a16:creationId xmlns:a16="http://schemas.microsoft.com/office/drawing/2014/main" id="{E3F42594-ACB3-4DC4-AB67-B0DFDA49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7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Overview</a:t>
            </a:r>
            <a:endParaRPr lang="en-US" sz="2400" dirty="0"/>
          </a:p>
        </p:txBody>
      </p:sp>
      <p:sp>
        <p:nvSpPr>
          <p:cNvPr id="4" name="Content Placeholder 3">
            <a:extLst>
              <a:ext uri="{FF2B5EF4-FFF2-40B4-BE49-F238E27FC236}">
                <a16:creationId xmlns:a16="http://schemas.microsoft.com/office/drawing/2014/main" id="{50A1C175-9743-44FF-959A-FE9487A16F73}"/>
              </a:ext>
            </a:extLst>
          </p:cNvPr>
          <p:cNvSpPr>
            <a:spLocks noGrp="1"/>
          </p:cNvSpPr>
          <p:nvPr>
            <p:ph idx="1"/>
          </p:nvPr>
        </p:nvSpPr>
        <p:spPr/>
        <p:txBody>
          <a:bodyPr/>
          <a:lstStyle/>
          <a:p>
            <a:r>
              <a:rPr lang="en-US" dirty="0"/>
              <a:t>Introduction</a:t>
            </a:r>
          </a:p>
          <a:p>
            <a:pPr lvl="1"/>
            <a:r>
              <a:rPr lang="en-US" dirty="0"/>
              <a:t>Big Picture/Scope/Goals</a:t>
            </a:r>
          </a:p>
          <a:p>
            <a:pPr lvl="1"/>
            <a:r>
              <a:rPr lang="en-US" dirty="0"/>
              <a:t>Common Terminology</a:t>
            </a:r>
          </a:p>
          <a:p>
            <a:pPr lvl="1"/>
            <a:r>
              <a:rPr lang="en-US" dirty="0"/>
              <a:t>Background</a:t>
            </a:r>
          </a:p>
          <a:p>
            <a:r>
              <a:rPr lang="en-US" dirty="0" err="1"/>
              <a:t>WZDx</a:t>
            </a:r>
            <a:r>
              <a:rPr lang="en-US" dirty="0"/>
              <a:t> Demonstration Grant</a:t>
            </a:r>
          </a:p>
          <a:p>
            <a:pPr lvl="1"/>
            <a:r>
              <a:rPr lang="en-US" dirty="0" err="1"/>
              <a:t>WZDx</a:t>
            </a:r>
            <a:r>
              <a:rPr lang="en-US" dirty="0"/>
              <a:t>-Compliant Feed</a:t>
            </a:r>
          </a:p>
          <a:p>
            <a:pPr lvl="1"/>
            <a:r>
              <a:rPr lang="en-US" dirty="0"/>
              <a:t>Device/Schema Integration</a:t>
            </a:r>
          </a:p>
          <a:p>
            <a:pPr lvl="1"/>
            <a:r>
              <a:rPr lang="en-US" dirty="0"/>
              <a:t>3</a:t>
            </a:r>
            <a:r>
              <a:rPr lang="en-US" baseline="30000" dirty="0"/>
              <a:t>rd</a:t>
            </a:r>
            <a:r>
              <a:rPr lang="en-US" dirty="0"/>
              <a:t>-Party Platform</a:t>
            </a:r>
          </a:p>
          <a:p>
            <a:pPr lvl="1"/>
            <a:r>
              <a:rPr lang="en-US" dirty="0"/>
              <a:t>Partner Agency Activities</a:t>
            </a:r>
          </a:p>
          <a:p>
            <a:r>
              <a:rPr lang="en-US" dirty="0"/>
              <a:t>Other WSDOT Smart Work Zone Practices</a:t>
            </a:r>
          </a:p>
          <a:p>
            <a:r>
              <a:rPr lang="en-US" dirty="0"/>
              <a:t>Planned/Future Opportunities</a:t>
            </a:r>
          </a:p>
        </p:txBody>
      </p:sp>
    </p:spTree>
    <p:extLst>
      <p:ext uri="{BB962C8B-B14F-4D97-AF65-F5344CB8AC3E}">
        <p14:creationId xmlns:p14="http://schemas.microsoft.com/office/powerpoint/2010/main" val="2167779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Source 3: Pi-lit Devices </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20</a:t>
            </a:fld>
            <a:endParaRPr lang="en-US" dirty="0"/>
          </a:p>
        </p:txBody>
      </p:sp>
      <p:pic>
        <p:nvPicPr>
          <p:cNvPr id="6" name="Picture 5" descr="Image of a pi-lit wzdx feed.">
            <a:extLst>
              <a:ext uri="{FF2B5EF4-FFF2-40B4-BE49-F238E27FC236}">
                <a16:creationId xmlns:a16="http://schemas.microsoft.com/office/drawing/2014/main" id="{9DF5417C-AC85-4D6D-9990-C6619972D126}"/>
              </a:ext>
            </a:extLst>
          </p:cNvPr>
          <p:cNvPicPr>
            <a:picLocks noChangeAspect="1"/>
          </p:cNvPicPr>
          <p:nvPr/>
        </p:nvPicPr>
        <p:blipFill>
          <a:blip r:embed="rId3"/>
          <a:stretch>
            <a:fillRect/>
          </a:stretch>
        </p:blipFill>
        <p:spPr>
          <a:xfrm>
            <a:off x="357187" y="1102622"/>
            <a:ext cx="8429625" cy="5076825"/>
          </a:xfrm>
          <a:prstGeom prst="rect">
            <a:avLst/>
          </a:prstGeom>
        </p:spPr>
      </p:pic>
    </p:spTree>
    <p:extLst>
      <p:ext uri="{BB962C8B-B14F-4D97-AF65-F5344CB8AC3E}">
        <p14:creationId xmlns:p14="http://schemas.microsoft.com/office/powerpoint/2010/main" val="160799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1" y="1639956"/>
            <a:ext cx="8229599" cy="4525963"/>
          </a:xfrm>
        </p:spPr>
        <p:txBody>
          <a:bodyPr/>
          <a:lstStyle/>
          <a:p>
            <a:pPr marL="0" indent="0">
              <a:buNone/>
            </a:pPr>
            <a:r>
              <a:rPr lang="en-US" b="1" dirty="0">
                <a:solidFill>
                  <a:prstClr val="black"/>
                </a:solidFill>
                <a:latin typeface="Arial" charset="0"/>
              </a:rPr>
              <a:t>Challenges related to…</a:t>
            </a:r>
            <a:br>
              <a:rPr lang="en-US" b="1" dirty="0">
                <a:solidFill>
                  <a:prstClr val="black"/>
                </a:solidFill>
                <a:latin typeface="Arial" charset="0"/>
              </a:rPr>
            </a:br>
            <a:endParaRPr lang="en-US" b="1" dirty="0">
              <a:solidFill>
                <a:prstClr val="black"/>
              </a:solidFill>
              <a:latin typeface="Arial" charset="0"/>
            </a:endParaRPr>
          </a:p>
          <a:p>
            <a:r>
              <a:rPr lang="en-US" dirty="0"/>
              <a:t>Lane labeling</a:t>
            </a:r>
          </a:p>
          <a:p>
            <a:r>
              <a:rPr lang="en-US" dirty="0"/>
              <a:t>Push vs Pull, Staging vs Runtime (how to store source data and get data into the feed)</a:t>
            </a:r>
          </a:p>
          <a:p>
            <a:r>
              <a:rPr lang="en-US" dirty="0"/>
              <a:t>Geospatial/linear referencing system (mileposts, ahead/back, </a:t>
            </a:r>
            <a:r>
              <a:rPr lang="en-US" dirty="0" err="1"/>
              <a:t>lat</a:t>
            </a:r>
            <a:r>
              <a:rPr lang="en-US" dirty="0"/>
              <a:t>/long)</a:t>
            </a:r>
          </a:p>
          <a:p>
            <a:r>
              <a:rPr lang="en-US" dirty="0"/>
              <a:t>Other development realities (programming language limitations)</a:t>
            </a:r>
          </a:p>
          <a:p>
            <a:r>
              <a:rPr lang="en-US" dirty="0"/>
              <a:t>Data Storage (document vs relational)</a:t>
            </a:r>
          </a:p>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21</a:t>
            </a:fld>
            <a:endParaRPr lang="en-US" dirty="0"/>
          </a:p>
        </p:txBody>
      </p:sp>
    </p:spTree>
    <p:extLst>
      <p:ext uri="{BB962C8B-B14F-4D97-AF65-F5344CB8AC3E}">
        <p14:creationId xmlns:p14="http://schemas.microsoft.com/office/powerpoint/2010/main" val="172377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Demonstration Grant – Device/Schema Integration</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Task 2</a:t>
            </a:r>
          </a:p>
          <a:p>
            <a:r>
              <a:rPr lang="en-US" dirty="0"/>
              <a:t>Expand pilot project to facilitate real-time confirmation of work zone events</a:t>
            </a:r>
          </a:p>
          <a:p>
            <a:pPr lvl="1"/>
            <a:r>
              <a:rPr lang="en-US" dirty="0"/>
              <a:t>Procure new devices to equip IRT trucks</a:t>
            </a:r>
          </a:p>
          <a:p>
            <a:pPr lvl="1"/>
            <a:r>
              <a:rPr lang="en-US" dirty="0"/>
              <a:t>Use existing smart work zone products</a:t>
            </a:r>
          </a:p>
          <a:p>
            <a:pPr lvl="1"/>
            <a:r>
              <a:rPr lang="en-US" dirty="0"/>
              <a:t>Other connections?</a:t>
            </a:r>
          </a:p>
          <a:p>
            <a:pPr lvl="1"/>
            <a:endParaRPr lang="en-US" b="1" dirty="0">
              <a:solidFill>
                <a:prstClr val="black"/>
              </a:solidFill>
              <a:latin typeface="Arial" charset="0"/>
            </a:endParaRPr>
          </a:p>
          <a:p>
            <a:pPr lvl="1"/>
            <a:endParaRPr lang="en-US" b="1" dirty="0">
              <a:solidFill>
                <a:prstClr val="black"/>
              </a:solidFill>
              <a:latin typeface="Arial"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22</a:t>
            </a:fld>
            <a:endParaRPr lang="en-US" dirty="0"/>
          </a:p>
        </p:txBody>
      </p:sp>
    </p:spTree>
    <p:extLst>
      <p:ext uri="{BB962C8B-B14F-4D97-AF65-F5344CB8AC3E}">
        <p14:creationId xmlns:p14="http://schemas.microsoft.com/office/powerpoint/2010/main" val="3592648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Device/Schema Integration and Development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Challenges related to…</a:t>
            </a:r>
          </a:p>
          <a:p>
            <a:r>
              <a:rPr lang="en-US" dirty="0"/>
              <a:t>Devices </a:t>
            </a:r>
          </a:p>
          <a:p>
            <a:r>
              <a:rPr lang="en-US" dirty="0"/>
              <a:t>Data (available and methods for pulling differ)</a:t>
            </a:r>
          </a:p>
          <a:p>
            <a:r>
              <a:rPr lang="en-US" dirty="0"/>
              <a:t>Confirmation of live status of real time events</a:t>
            </a:r>
          </a:p>
          <a:p>
            <a:pPr marL="0" indent="0">
              <a:buNone/>
            </a:pPr>
            <a:r>
              <a:rPr lang="en-US" b="1" dirty="0">
                <a:solidFill>
                  <a:prstClr val="black"/>
                </a:solidFill>
                <a:latin typeface="Arial" charset="0"/>
              </a:rPr>
              <a:t>Collaboration with…</a:t>
            </a:r>
          </a:p>
          <a:p>
            <a:r>
              <a:rPr lang="en-US" dirty="0" err="1"/>
              <a:t>iCone</a:t>
            </a:r>
            <a:r>
              <a:rPr lang="en-US" dirty="0"/>
              <a:t> </a:t>
            </a:r>
          </a:p>
          <a:p>
            <a:r>
              <a:rPr lang="en-US" dirty="0"/>
              <a:t>Pi-Lit </a:t>
            </a:r>
          </a:p>
          <a:p>
            <a:r>
              <a:rPr lang="en-US" dirty="0"/>
              <a:t>Haas Alert</a:t>
            </a:r>
          </a:p>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23</a:t>
            </a:fld>
            <a:endParaRPr lang="en-US" dirty="0"/>
          </a:p>
        </p:txBody>
      </p:sp>
      <p:pic>
        <p:nvPicPr>
          <p:cNvPr id="5" name="Picture 1" descr="Image of automated sequential digital flares in a shoulder taper (Pi-Lit)">
            <a:extLst>
              <a:ext uri="{FF2B5EF4-FFF2-40B4-BE49-F238E27FC236}">
                <a16:creationId xmlns:a16="http://schemas.microsoft.com/office/drawing/2014/main" id="{D8D752D8-32E2-4D31-9CDA-CE8A3CFD0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4011366"/>
            <a:ext cx="4135601" cy="23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2" descr="image of iCone connected arrow board kit">
            <a:extLst>
              <a:ext uri="{FF2B5EF4-FFF2-40B4-BE49-F238E27FC236}">
                <a16:creationId xmlns:a16="http://schemas.microsoft.com/office/drawing/2014/main" id="{02C861DF-D4FA-4D44-9B6A-7F5769292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26" y="3931411"/>
            <a:ext cx="3446348" cy="2437645"/>
          </a:xfrm>
          <a:prstGeom prst="rect">
            <a:avLst/>
          </a:prstGeom>
        </p:spPr>
      </p:pic>
    </p:spTree>
    <p:extLst>
      <p:ext uri="{BB962C8B-B14F-4D97-AF65-F5344CB8AC3E}">
        <p14:creationId xmlns:p14="http://schemas.microsoft.com/office/powerpoint/2010/main" val="3761399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Device Details – pi-lit and pi-LINK</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Use cases considered</a:t>
            </a:r>
          </a:p>
          <a:p>
            <a:r>
              <a:rPr lang="en-US" dirty="0"/>
              <a:t>Incident response teams</a:t>
            </a:r>
          </a:p>
          <a:p>
            <a:r>
              <a:rPr lang="en-US" dirty="0"/>
              <a:t>Responder-2-Vehicle connections</a:t>
            </a:r>
          </a:p>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24</a:t>
            </a:fld>
            <a:endParaRPr lang="en-US" dirty="0"/>
          </a:p>
        </p:txBody>
      </p:sp>
      <p:pic>
        <p:nvPicPr>
          <p:cNvPr id="5" name="Picture 1" descr="Image of automated sequential digital flares in a shoulder taper (Pi-Lit)">
            <a:extLst>
              <a:ext uri="{FF2B5EF4-FFF2-40B4-BE49-F238E27FC236}">
                <a16:creationId xmlns:a16="http://schemas.microsoft.com/office/drawing/2014/main" id="{D8D752D8-32E2-4D31-9CDA-CE8A3CFD0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563" y="4456622"/>
            <a:ext cx="3349819" cy="189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of pi-LINK device in cab">
            <a:extLst>
              <a:ext uri="{FF2B5EF4-FFF2-40B4-BE49-F238E27FC236}">
                <a16:creationId xmlns:a16="http://schemas.microsoft.com/office/drawing/2014/main" id="{9F4FA43F-2A2B-4677-B849-7826C92848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615" r="38958"/>
          <a:stretch/>
        </p:blipFill>
        <p:spPr>
          <a:xfrm rot="5400000">
            <a:off x="1222623" y="3125037"/>
            <a:ext cx="3302478" cy="3261742"/>
          </a:xfrm>
          <a:prstGeom prst="rect">
            <a:avLst/>
          </a:prstGeom>
        </p:spPr>
      </p:pic>
      <p:pic>
        <p:nvPicPr>
          <p:cNvPr id="1026" name="Picture 2" descr="Smart Sequential Road Flares by pi-lit">
            <a:extLst>
              <a:ext uri="{FF2B5EF4-FFF2-40B4-BE49-F238E27FC236}">
                <a16:creationId xmlns:a16="http://schemas.microsoft.com/office/drawing/2014/main" id="{B909E278-1F33-453F-B306-35B3AE722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81" y="731837"/>
            <a:ext cx="3261742" cy="388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35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93D6-A734-482E-948C-A406035042BE}"/>
              </a:ext>
            </a:extLst>
          </p:cNvPr>
          <p:cNvSpPr>
            <a:spLocks noGrp="1"/>
          </p:cNvSpPr>
          <p:nvPr>
            <p:ph type="title"/>
          </p:nvPr>
        </p:nvSpPr>
        <p:spPr/>
        <p:txBody>
          <a:bodyPr/>
          <a:lstStyle/>
          <a:p>
            <a:r>
              <a:rPr lang="en-US" dirty="0"/>
              <a:t>Pi-Link Vehicle/Flare to Cloud Technology</a:t>
            </a:r>
          </a:p>
        </p:txBody>
      </p:sp>
      <p:sp>
        <p:nvSpPr>
          <p:cNvPr id="3" name="Text Placeholder 2">
            <a:extLst>
              <a:ext uri="{FF2B5EF4-FFF2-40B4-BE49-F238E27FC236}">
                <a16:creationId xmlns:a16="http://schemas.microsoft.com/office/drawing/2014/main" id="{053EDE91-18F4-43D8-9CDB-1A80DA487E4D}"/>
              </a:ext>
            </a:extLst>
          </p:cNvPr>
          <p:cNvSpPr>
            <a:spLocks noGrp="1"/>
          </p:cNvSpPr>
          <p:nvPr>
            <p:ph type="body" idx="1"/>
          </p:nvPr>
        </p:nvSpPr>
        <p:spPr/>
        <p:txBody>
          <a:bodyPr/>
          <a:lstStyle/>
          <a:p>
            <a:r>
              <a:rPr lang="en-US" dirty="0"/>
              <a:t>Pi-Link</a:t>
            </a:r>
          </a:p>
        </p:txBody>
      </p:sp>
      <p:sp>
        <p:nvSpPr>
          <p:cNvPr id="4" name="Content Placeholder 3">
            <a:extLst>
              <a:ext uri="{FF2B5EF4-FFF2-40B4-BE49-F238E27FC236}">
                <a16:creationId xmlns:a16="http://schemas.microsoft.com/office/drawing/2014/main" id="{CC692EBF-2B8F-44BD-A4A7-D0AFF8C787BA}"/>
              </a:ext>
            </a:extLst>
          </p:cNvPr>
          <p:cNvSpPr>
            <a:spLocks noGrp="1"/>
          </p:cNvSpPr>
          <p:nvPr>
            <p:ph sz="half" idx="2"/>
          </p:nvPr>
        </p:nvSpPr>
        <p:spPr/>
        <p:txBody>
          <a:bodyPr/>
          <a:lstStyle/>
          <a:p>
            <a:r>
              <a:rPr lang="en-US" b="0" i="0" dirty="0">
                <a:effectLst/>
                <a:latin typeface="Arial" panose="020B0604020202020204" pitchFamily="34" charset="0"/>
              </a:rPr>
              <a:t>Gateway to transmit Pi-Lit device GPS location via cellular modem to cloud</a:t>
            </a:r>
          </a:p>
          <a:p>
            <a:r>
              <a:rPr lang="en-US" dirty="0">
                <a:latin typeface="Arial" panose="020B0604020202020204" pitchFamily="34" charset="0"/>
              </a:rPr>
              <a:t>12-V DC / 110-240 V regulator options</a:t>
            </a:r>
          </a:p>
          <a:p>
            <a:r>
              <a:rPr lang="en-US" b="0" i="0" dirty="0">
                <a:effectLst/>
                <a:latin typeface="Arial" panose="020B0604020202020204" pitchFamily="34" charset="0"/>
              </a:rPr>
              <a:t>Deactivates if it travels ¼-mile away from activation point</a:t>
            </a:r>
            <a:endParaRPr lang="en-US" dirty="0">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05545A8C-99D2-44C8-9CE8-EAE2EE69384B}"/>
              </a:ext>
            </a:extLst>
          </p:cNvPr>
          <p:cNvSpPr>
            <a:spLocks noGrp="1"/>
          </p:cNvSpPr>
          <p:nvPr>
            <p:ph type="body" sz="quarter" idx="3"/>
          </p:nvPr>
        </p:nvSpPr>
        <p:spPr/>
        <p:txBody>
          <a:bodyPr/>
          <a:lstStyle/>
          <a:p>
            <a:r>
              <a:rPr lang="en-US" dirty="0"/>
              <a:t>Pi-Lit Sequential Flares</a:t>
            </a:r>
          </a:p>
        </p:txBody>
      </p:sp>
      <p:sp>
        <p:nvSpPr>
          <p:cNvPr id="6" name="Content Placeholder 5">
            <a:extLst>
              <a:ext uri="{FF2B5EF4-FFF2-40B4-BE49-F238E27FC236}">
                <a16:creationId xmlns:a16="http://schemas.microsoft.com/office/drawing/2014/main" id="{EEAB60AB-0019-4BF7-BB39-510B46BB7216}"/>
              </a:ext>
            </a:extLst>
          </p:cNvPr>
          <p:cNvSpPr>
            <a:spLocks noGrp="1"/>
          </p:cNvSpPr>
          <p:nvPr>
            <p:ph sz="quarter" idx="4"/>
          </p:nvPr>
        </p:nvSpPr>
        <p:spPr/>
        <p:txBody>
          <a:bodyPr/>
          <a:lstStyle/>
          <a:p>
            <a:r>
              <a:rPr lang="en-US" b="0" i="0" dirty="0">
                <a:effectLst/>
                <a:latin typeface="Arial" panose="020B0604020202020204" pitchFamily="34" charset="0"/>
              </a:rPr>
              <a:t>Gravity controlled light output with </a:t>
            </a:r>
            <a:r>
              <a:rPr lang="en-US" dirty="0">
                <a:latin typeface="Arial" panose="020B0604020202020204" pitchFamily="34" charset="0"/>
              </a:rPr>
              <a:t>t</a:t>
            </a:r>
            <a:r>
              <a:rPr lang="en-US" b="0" i="0" dirty="0">
                <a:effectLst/>
                <a:latin typeface="Arial" panose="020B0604020202020204" pitchFamily="34" charset="0"/>
              </a:rPr>
              <a:t>ilt sensor automatically directs light output to optimize driver awareness</a:t>
            </a:r>
          </a:p>
          <a:p>
            <a:r>
              <a:rPr lang="en-US" b="0" i="0" dirty="0">
                <a:effectLst/>
                <a:latin typeface="Arial" panose="020B0604020202020204" pitchFamily="34" charset="0"/>
              </a:rPr>
              <a:t>4 flash patterns with automatic synchronization</a:t>
            </a:r>
            <a:endParaRPr lang="en-US" dirty="0">
              <a:latin typeface="Arial" panose="020B0604020202020204" pitchFamily="34" charset="0"/>
            </a:endParaRPr>
          </a:p>
          <a:p>
            <a:r>
              <a:rPr lang="en-US" b="0" i="0" dirty="0">
                <a:effectLst/>
                <a:latin typeface="Arial" panose="020B0604020202020204" pitchFamily="34" charset="0"/>
              </a:rPr>
              <a:t>20 hour run time with Li-ion battery</a:t>
            </a:r>
          </a:p>
          <a:p>
            <a:r>
              <a:rPr lang="en-US" dirty="0">
                <a:latin typeface="Arial" panose="020B0604020202020204" pitchFamily="34" charset="0"/>
              </a:rPr>
              <a:t>Attach each magnetically to structure, place under cones to illuminate, or lay flat on ground</a:t>
            </a:r>
          </a:p>
          <a:p>
            <a:pPr marL="0" indent="0">
              <a:buNone/>
            </a:pPr>
            <a:endParaRPr lang="en-US" dirty="0"/>
          </a:p>
        </p:txBody>
      </p:sp>
      <p:sp>
        <p:nvSpPr>
          <p:cNvPr id="7" name="Slide Number Placeholder 6">
            <a:extLst>
              <a:ext uri="{FF2B5EF4-FFF2-40B4-BE49-F238E27FC236}">
                <a16:creationId xmlns:a16="http://schemas.microsoft.com/office/drawing/2014/main" id="{57629461-67FF-4BF4-A54C-3B77322CDAFF}"/>
              </a:ext>
            </a:extLst>
          </p:cNvPr>
          <p:cNvSpPr>
            <a:spLocks noGrp="1"/>
          </p:cNvSpPr>
          <p:nvPr>
            <p:ph type="sldNum" sz="quarter" idx="12"/>
          </p:nvPr>
        </p:nvSpPr>
        <p:spPr/>
        <p:txBody>
          <a:bodyPr/>
          <a:lstStyle/>
          <a:p>
            <a:pPr>
              <a:defRPr/>
            </a:pPr>
            <a:fld id="{07A1B390-8C00-49C7-BEED-470B249615B6}" type="slidenum">
              <a:rPr lang="en-US" smtClean="0"/>
              <a:pPr>
                <a:defRPr/>
              </a:pPr>
              <a:t>25</a:t>
            </a:fld>
            <a:endParaRPr lang="en-US" dirty="0"/>
          </a:p>
        </p:txBody>
      </p:sp>
    </p:spTree>
    <p:extLst>
      <p:ext uri="{BB962C8B-B14F-4D97-AF65-F5344CB8AC3E}">
        <p14:creationId xmlns:p14="http://schemas.microsoft.com/office/powerpoint/2010/main" val="1982593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Device Details – </a:t>
            </a:r>
            <a:r>
              <a:rPr lang="en-US" dirty="0" err="1"/>
              <a:t>iPin</a:t>
            </a:r>
            <a:r>
              <a:rPr lang="en-US" dirty="0"/>
              <a:t> and Connected Arrow board kits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Use cases considered</a:t>
            </a:r>
          </a:p>
          <a:p>
            <a:r>
              <a:rPr lang="en-US" dirty="0"/>
              <a:t>Construction crews</a:t>
            </a:r>
          </a:p>
          <a:p>
            <a:r>
              <a:rPr lang="en-US" dirty="0"/>
              <a:t>WSDOT MAP teams (surveying/mapping)</a:t>
            </a:r>
          </a:p>
          <a:p>
            <a:r>
              <a:rPr lang="en-US" dirty="0"/>
              <a:t>Incident response</a:t>
            </a:r>
          </a:p>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26</a:t>
            </a:fld>
            <a:endParaRPr lang="en-US" dirty="0"/>
          </a:p>
        </p:txBody>
      </p:sp>
      <p:pic>
        <p:nvPicPr>
          <p:cNvPr id="9" name="Content Placeholder 12" descr="image of iCone connected arrow board kit">
            <a:extLst>
              <a:ext uri="{FF2B5EF4-FFF2-40B4-BE49-F238E27FC236}">
                <a16:creationId xmlns:a16="http://schemas.microsoft.com/office/drawing/2014/main" id="{5EE723E3-1B51-4774-8316-9511E9FDE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3" y="2969351"/>
            <a:ext cx="4806511" cy="3399705"/>
          </a:xfrm>
          <a:prstGeom prst="rect">
            <a:avLst/>
          </a:prstGeom>
        </p:spPr>
      </p:pic>
      <p:pic>
        <p:nvPicPr>
          <p:cNvPr id="7" name="Picture 6" descr="image of iPin device alone and embedded with typical traffic safety cone">
            <a:extLst>
              <a:ext uri="{FF2B5EF4-FFF2-40B4-BE49-F238E27FC236}">
                <a16:creationId xmlns:a16="http://schemas.microsoft.com/office/drawing/2014/main" id="{3A66DBA6-BAC5-4E1F-B342-2E3E6A61F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88" y="2969351"/>
            <a:ext cx="2351825" cy="3156812"/>
          </a:xfrm>
          <a:prstGeom prst="rect">
            <a:avLst/>
          </a:prstGeom>
        </p:spPr>
      </p:pic>
    </p:spTree>
    <p:extLst>
      <p:ext uri="{BB962C8B-B14F-4D97-AF65-F5344CB8AC3E}">
        <p14:creationId xmlns:p14="http://schemas.microsoft.com/office/powerpoint/2010/main" val="3262750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93D6-A734-482E-948C-A406035042BE}"/>
              </a:ext>
            </a:extLst>
          </p:cNvPr>
          <p:cNvSpPr>
            <a:spLocks noGrp="1"/>
          </p:cNvSpPr>
          <p:nvPr>
            <p:ph type="title"/>
          </p:nvPr>
        </p:nvSpPr>
        <p:spPr/>
        <p:txBody>
          <a:bodyPr/>
          <a:lstStyle/>
          <a:p>
            <a:r>
              <a:rPr lang="en-US" dirty="0" err="1"/>
              <a:t>iCONE</a:t>
            </a:r>
            <a:r>
              <a:rPr lang="en-US" dirty="0"/>
              <a:t> </a:t>
            </a:r>
            <a:r>
              <a:rPr lang="en-US" dirty="0" err="1"/>
              <a:t>ConnectedTech</a:t>
            </a:r>
            <a:endParaRPr lang="en-US" dirty="0"/>
          </a:p>
        </p:txBody>
      </p:sp>
      <p:sp>
        <p:nvSpPr>
          <p:cNvPr id="3" name="Text Placeholder 2">
            <a:extLst>
              <a:ext uri="{FF2B5EF4-FFF2-40B4-BE49-F238E27FC236}">
                <a16:creationId xmlns:a16="http://schemas.microsoft.com/office/drawing/2014/main" id="{053EDE91-18F4-43D8-9CDB-1A80DA487E4D}"/>
              </a:ext>
            </a:extLst>
          </p:cNvPr>
          <p:cNvSpPr>
            <a:spLocks noGrp="1"/>
          </p:cNvSpPr>
          <p:nvPr>
            <p:ph type="body" idx="1"/>
          </p:nvPr>
        </p:nvSpPr>
        <p:spPr/>
        <p:txBody>
          <a:bodyPr/>
          <a:lstStyle/>
          <a:p>
            <a:r>
              <a:rPr lang="en-US" dirty="0" err="1"/>
              <a:t>iPin</a:t>
            </a:r>
            <a:endParaRPr lang="en-US" dirty="0"/>
          </a:p>
        </p:txBody>
      </p:sp>
      <p:sp>
        <p:nvSpPr>
          <p:cNvPr id="4" name="Content Placeholder 3">
            <a:extLst>
              <a:ext uri="{FF2B5EF4-FFF2-40B4-BE49-F238E27FC236}">
                <a16:creationId xmlns:a16="http://schemas.microsoft.com/office/drawing/2014/main" id="{CC692EBF-2B8F-44BD-A4A7-D0AFF8C787BA}"/>
              </a:ext>
            </a:extLst>
          </p:cNvPr>
          <p:cNvSpPr>
            <a:spLocks noGrp="1"/>
          </p:cNvSpPr>
          <p:nvPr>
            <p:ph sz="half" idx="2"/>
          </p:nvPr>
        </p:nvSpPr>
        <p:spPr/>
        <p:txBody>
          <a:bodyPr/>
          <a:lstStyle/>
          <a:p>
            <a:r>
              <a:rPr lang="en-US" b="0" i="0" dirty="0">
                <a:effectLst/>
                <a:latin typeface="Arial" panose="020B0604020202020204" pitchFamily="34" charset="0"/>
              </a:rPr>
              <a:t>Transmits GPS location and ‘ON’ status of the device indicating “end of work zone” or other work zone features such as boundaries of where vulnerable workers are present.</a:t>
            </a:r>
          </a:p>
          <a:p>
            <a:r>
              <a:rPr lang="en-US" b="0" i="0" dirty="0">
                <a:effectLst/>
                <a:latin typeface="Arial" panose="020B0604020202020204" pitchFamily="34" charset="0"/>
              </a:rPr>
              <a:t>Solar/battery powered</a:t>
            </a:r>
          </a:p>
          <a:p>
            <a:r>
              <a:rPr lang="en-US" dirty="0">
                <a:latin typeface="Arial" panose="020B0604020202020204" pitchFamily="34" charset="0"/>
              </a:rPr>
              <a:t>Dimensions: 26 in long, 1.5 in diameter</a:t>
            </a:r>
          </a:p>
          <a:p>
            <a:r>
              <a:rPr lang="en-US" dirty="0">
                <a:latin typeface="Arial" panose="020B0604020202020204" pitchFamily="34" charset="0"/>
              </a:rPr>
              <a:t>Material: Polycarbonate (PET-G)</a:t>
            </a:r>
          </a:p>
          <a:p>
            <a:endParaRPr lang="en-US" dirty="0"/>
          </a:p>
        </p:txBody>
      </p:sp>
      <p:sp>
        <p:nvSpPr>
          <p:cNvPr id="5" name="Text Placeholder 4">
            <a:extLst>
              <a:ext uri="{FF2B5EF4-FFF2-40B4-BE49-F238E27FC236}">
                <a16:creationId xmlns:a16="http://schemas.microsoft.com/office/drawing/2014/main" id="{05545A8C-99D2-44C8-9CE8-EAE2EE69384B}"/>
              </a:ext>
            </a:extLst>
          </p:cNvPr>
          <p:cNvSpPr>
            <a:spLocks noGrp="1"/>
          </p:cNvSpPr>
          <p:nvPr>
            <p:ph type="body" sz="quarter" idx="3"/>
          </p:nvPr>
        </p:nvSpPr>
        <p:spPr/>
        <p:txBody>
          <a:bodyPr/>
          <a:lstStyle/>
          <a:p>
            <a:r>
              <a:rPr lang="en-US" dirty="0"/>
              <a:t>Arrow Board Kit</a:t>
            </a:r>
          </a:p>
        </p:txBody>
      </p:sp>
      <p:sp>
        <p:nvSpPr>
          <p:cNvPr id="6" name="Content Placeholder 5">
            <a:extLst>
              <a:ext uri="{FF2B5EF4-FFF2-40B4-BE49-F238E27FC236}">
                <a16:creationId xmlns:a16="http://schemas.microsoft.com/office/drawing/2014/main" id="{EEAB60AB-0019-4BF7-BB39-510B46BB7216}"/>
              </a:ext>
            </a:extLst>
          </p:cNvPr>
          <p:cNvSpPr>
            <a:spLocks noGrp="1"/>
          </p:cNvSpPr>
          <p:nvPr>
            <p:ph sz="quarter" idx="4"/>
          </p:nvPr>
        </p:nvSpPr>
        <p:spPr/>
        <p:txBody>
          <a:bodyPr/>
          <a:lstStyle/>
          <a:p>
            <a:r>
              <a:rPr lang="en-US" b="0" i="0" dirty="0">
                <a:effectLst/>
                <a:latin typeface="Arial" panose="020B0604020202020204" pitchFamily="34" charset="0"/>
              </a:rPr>
              <a:t>Transmits GPS location and ‘ON’ status of the Board</a:t>
            </a:r>
          </a:p>
          <a:p>
            <a:r>
              <a:rPr lang="en-US" b="0" i="0" dirty="0">
                <a:effectLst/>
                <a:latin typeface="Arial" panose="020B0604020202020204" pitchFamily="34" charset="0"/>
              </a:rPr>
              <a:t>Once activated, status of your arrow board is posted to XML within 2 minutes</a:t>
            </a:r>
            <a:endParaRPr lang="en-US" dirty="0">
              <a:latin typeface="Arial" panose="020B0604020202020204" pitchFamily="34" charset="0"/>
            </a:endParaRPr>
          </a:p>
          <a:p>
            <a:r>
              <a:rPr lang="en-US" b="0" i="0" dirty="0">
                <a:effectLst/>
                <a:latin typeface="Arial" panose="020B0604020202020204" pitchFamily="34" charset="0"/>
              </a:rPr>
              <a:t>Upon deactivation, status posted to XML within 60 seconds</a:t>
            </a:r>
          </a:p>
          <a:p>
            <a:r>
              <a:rPr lang="en-US" b="0" i="0" dirty="0">
                <a:effectLst/>
                <a:latin typeface="Arial" panose="020B0604020202020204" pitchFamily="34" charset="0"/>
              </a:rPr>
              <a:t>Transmits Arrow Panel status every 15 minutes</a:t>
            </a:r>
            <a:endParaRPr lang="en-US" dirty="0">
              <a:latin typeface="Arial" panose="020B0604020202020204" pitchFamily="34" charset="0"/>
            </a:endParaRPr>
          </a:p>
          <a:p>
            <a:r>
              <a:rPr lang="en-US" b="0" i="0" dirty="0">
                <a:effectLst/>
                <a:latin typeface="Arial" panose="020B0604020202020204" pitchFamily="34" charset="0"/>
              </a:rPr>
              <a:t>Re-transmits location and status if the Arrow Panel moves more than 300 ft</a:t>
            </a:r>
            <a:endParaRPr lang="en-US" dirty="0"/>
          </a:p>
        </p:txBody>
      </p:sp>
      <p:sp>
        <p:nvSpPr>
          <p:cNvPr id="7" name="Slide Number Placeholder 6">
            <a:extLst>
              <a:ext uri="{FF2B5EF4-FFF2-40B4-BE49-F238E27FC236}">
                <a16:creationId xmlns:a16="http://schemas.microsoft.com/office/drawing/2014/main" id="{57629461-67FF-4BF4-A54C-3B77322CDAFF}"/>
              </a:ext>
            </a:extLst>
          </p:cNvPr>
          <p:cNvSpPr>
            <a:spLocks noGrp="1"/>
          </p:cNvSpPr>
          <p:nvPr>
            <p:ph type="sldNum" sz="quarter" idx="12"/>
          </p:nvPr>
        </p:nvSpPr>
        <p:spPr/>
        <p:txBody>
          <a:bodyPr/>
          <a:lstStyle/>
          <a:p>
            <a:pPr>
              <a:defRPr/>
            </a:pPr>
            <a:fld id="{07A1B390-8C00-49C7-BEED-470B249615B6}" type="slidenum">
              <a:rPr lang="en-US" smtClean="0"/>
              <a:pPr>
                <a:defRPr/>
              </a:pPr>
              <a:t>27</a:t>
            </a:fld>
            <a:endParaRPr lang="en-US" dirty="0"/>
          </a:p>
        </p:txBody>
      </p:sp>
    </p:spTree>
    <p:extLst>
      <p:ext uri="{BB962C8B-B14F-4D97-AF65-F5344CB8AC3E}">
        <p14:creationId xmlns:p14="http://schemas.microsoft.com/office/powerpoint/2010/main" val="3740125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93D6-A734-482E-948C-A406035042BE}"/>
              </a:ext>
            </a:extLst>
          </p:cNvPr>
          <p:cNvSpPr>
            <a:spLocks noGrp="1"/>
          </p:cNvSpPr>
          <p:nvPr>
            <p:ph type="title"/>
          </p:nvPr>
        </p:nvSpPr>
        <p:spPr/>
        <p:txBody>
          <a:bodyPr/>
          <a:lstStyle/>
          <a:p>
            <a:r>
              <a:rPr lang="en-US" dirty="0" err="1"/>
              <a:t>WZDx</a:t>
            </a:r>
            <a:r>
              <a:rPr lang="en-US" dirty="0"/>
              <a:t> Device Details – HAAS Alert HA-5</a:t>
            </a:r>
          </a:p>
        </p:txBody>
      </p:sp>
      <p:sp>
        <p:nvSpPr>
          <p:cNvPr id="3" name="Text Placeholder 2">
            <a:extLst>
              <a:ext uri="{FF2B5EF4-FFF2-40B4-BE49-F238E27FC236}">
                <a16:creationId xmlns:a16="http://schemas.microsoft.com/office/drawing/2014/main" id="{053EDE91-18F4-43D8-9CDB-1A80DA487E4D}"/>
              </a:ext>
            </a:extLst>
          </p:cNvPr>
          <p:cNvSpPr>
            <a:spLocks noGrp="1"/>
          </p:cNvSpPr>
          <p:nvPr>
            <p:ph type="body" idx="1"/>
          </p:nvPr>
        </p:nvSpPr>
        <p:spPr>
          <a:xfrm>
            <a:off x="457200" y="1535113"/>
            <a:ext cx="7117080" cy="639762"/>
          </a:xfrm>
        </p:spPr>
        <p:txBody>
          <a:bodyPr/>
          <a:lstStyle/>
          <a:p>
            <a:r>
              <a:rPr lang="en-US" dirty="0"/>
              <a:t>HA-5 – use case – fleet solutions / MAP teams</a:t>
            </a:r>
          </a:p>
        </p:txBody>
      </p:sp>
      <p:sp>
        <p:nvSpPr>
          <p:cNvPr id="4" name="Content Placeholder 3">
            <a:extLst>
              <a:ext uri="{FF2B5EF4-FFF2-40B4-BE49-F238E27FC236}">
                <a16:creationId xmlns:a16="http://schemas.microsoft.com/office/drawing/2014/main" id="{CC692EBF-2B8F-44BD-A4A7-D0AFF8C787BA}"/>
              </a:ext>
            </a:extLst>
          </p:cNvPr>
          <p:cNvSpPr>
            <a:spLocks noGrp="1"/>
          </p:cNvSpPr>
          <p:nvPr>
            <p:ph sz="half" idx="2"/>
          </p:nvPr>
        </p:nvSpPr>
        <p:spPr/>
        <p:txBody>
          <a:bodyPr/>
          <a:lstStyle/>
          <a:p>
            <a:r>
              <a:rPr lang="en-US" b="0" i="0" dirty="0">
                <a:effectLst/>
                <a:latin typeface="Arial" panose="020B0604020202020204" pitchFamily="34" charset="0"/>
              </a:rPr>
              <a:t>Connects any flashing emergency lights</a:t>
            </a:r>
          </a:p>
          <a:p>
            <a:r>
              <a:rPr lang="en-US" b="0" i="0" dirty="0">
                <a:effectLst/>
                <a:latin typeface="Arial" panose="020B0604020202020204" pitchFamily="34" charset="0"/>
              </a:rPr>
              <a:t>Cellular </a:t>
            </a:r>
            <a:r>
              <a:rPr lang="en-US" b="0" i="0" dirty="0">
                <a:effectLst/>
                <a:latin typeface="Helvetica" panose="020B0604020202020204" pitchFamily="34" charset="0"/>
              </a:rPr>
              <a:t>3G or 4G LTE</a:t>
            </a:r>
            <a:r>
              <a:rPr lang="en-US" b="0" i="0" dirty="0">
                <a:effectLst/>
                <a:latin typeface="Arial" panose="020B0604020202020204" pitchFamily="34" charset="0"/>
              </a:rPr>
              <a:t>, GPS, real-time Safety Cloud™ connectivity</a:t>
            </a:r>
          </a:p>
          <a:p>
            <a:r>
              <a:rPr lang="en-US" b="0" i="0" dirty="0">
                <a:effectLst/>
                <a:latin typeface="Arial" panose="020B0604020202020204" pitchFamily="34" charset="0"/>
              </a:rPr>
              <a:t>Mounts securely on the dash inside the cab of the vehicle or apparatus</a:t>
            </a:r>
          </a:p>
          <a:p>
            <a:r>
              <a:rPr lang="en-US" b="0" i="0" dirty="0">
                <a:effectLst/>
                <a:latin typeface="Arial" panose="020B0604020202020204" pitchFamily="34" charset="0"/>
              </a:rPr>
              <a:t>Performs best with clear sky visibility</a:t>
            </a:r>
          </a:p>
          <a:p>
            <a:pPr algn="l">
              <a:buFont typeface="Arial" panose="020B0604020202020204" pitchFamily="34" charset="0"/>
              <a:buChar char="•"/>
            </a:pPr>
            <a:r>
              <a:rPr lang="en-US" b="0" i="0" dirty="0">
                <a:effectLst/>
                <a:latin typeface="Helvetica" panose="020B0604020202020204" pitchFamily="34" charset="0"/>
              </a:rPr>
              <a:t>Dimensions: 5.4” x 2.7” x 1.3”</a:t>
            </a:r>
          </a:p>
          <a:p>
            <a:pPr algn="l">
              <a:buFont typeface="Arial" panose="020B0604020202020204" pitchFamily="34" charset="0"/>
              <a:buChar char="•"/>
            </a:pPr>
            <a:r>
              <a:rPr lang="en-US" b="0" i="0" dirty="0">
                <a:effectLst/>
                <a:latin typeface="Helvetica" panose="020B0604020202020204" pitchFamily="34" charset="0"/>
              </a:rPr>
              <a:t>Input Voltage – Power: 12.5V – 15V</a:t>
            </a:r>
          </a:p>
          <a:p>
            <a:pPr algn="l">
              <a:buFont typeface="Arial" panose="020B0604020202020204" pitchFamily="34" charset="0"/>
              <a:buChar char="•"/>
            </a:pPr>
            <a:r>
              <a:rPr lang="en-US" b="0" i="0" dirty="0">
                <a:effectLst/>
                <a:latin typeface="Helvetica" panose="020B0604020202020204" pitchFamily="34" charset="0"/>
              </a:rPr>
              <a:t>Input Voltage - Flashing Lights Main Wire (E-Master): 12V – 15V</a:t>
            </a:r>
          </a:p>
          <a:p>
            <a:pPr algn="l">
              <a:buFont typeface="Arial" panose="020B0604020202020204" pitchFamily="34" charset="0"/>
              <a:buChar char="•"/>
            </a:pPr>
            <a:r>
              <a:rPr lang="en-US" b="0" i="0" dirty="0">
                <a:effectLst/>
                <a:latin typeface="Helvetica" panose="020B0604020202020204" pitchFamily="34" charset="0"/>
              </a:rPr>
              <a:t>Amperage: 120 mA peak draw</a:t>
            </a:r>
          </a:p>
          <a:p>
            <a:pPr algn="l">
              <a:buFont typeface="Arial" panose="020B0604020202020204" pitchFamily="34" charset="0"/>
              <a:buChar char="•"/>
            </a:pPr>
            <a:r>
              <a:rPr lang="en-US" b="0" i="0" dirty="0">
                <a:effectLst/>
                <a:latin typeface="Arial" panose="020B0604020202020204" pitchFamily="34" charset="0"/>
              </a:rPr>
              <a:t>Operating Temperature: -40℃ to 85℃</a:t>
            </a:r>
          </a:p>
          <a:p>
            <a:pPr algn="l">
              <a:buFont typeface="Arial" panose="020B0604020202020204" pitchFamily="34" charset="0"/>
              <a:buChar char="•"/>
            </a:pPr>
            <a:r>
              <a:rPr lang="en-US" b="0" i="0" dirty="0">
                <a:effectLst/>
                <a:latin typeface="Arial" panose="020B0604020202020204" pitchFamily="34" charset="0"/>
              </a:rPr>
              <a:t>Weight (Ounces): 7 oz.</a:t>
            </a:r>
          </a:p>
          <a:p>
            <a:endParaRPr lang="en-US" dirty="0"/>
          </a:p>
        </p:txBody>
      </p:sp>
      <p:sp>
        <p:nvSpPr>
          <p:cNvPr id="7" name="Slide Number Placeholder 6">
            <a:extLst>
              <a:ext uri="{FF2B5EF4-FFF2-40B4-BE49-F238E27FC236}">
                <a16:creationId xmlns:a16="http://schemas.microsoft.com/office/drawing/2014/main" id="{57629461-67FF-4BF4-A54C-3B77322CDAFF}"/>
              </a:ext>
            </a:extLst>
          </p:cNvPr>
          <p:cNvSpPr>
            <a:spLocks noGrp="1"/>
          </p:cNvSpPr>
          <p:nvPr>
            <p:ph type="sldNum" sz="quarter" idx="12"/>
          </p:nvPr>
        </p:nvSpPr>
        <p:spPr/>
        <p:txBody>
          <a:bodyPr/>
          <a:lstStyle/>
          <a:p>
            <a:pPr>
              <a:defRPr/>
            </a:pPr>
            <a:fld id="{07A1B390-8C00-49C7-BEED-470B249615B6}" type="slidenum">
              <a:rPr lang="en-US" smtClean="0"/>
              <a:pPr>
                <a:defRPr/>
              </a:pPr>
              <a:t>28</a:t>
            </a:fld>
            <a:endParaRPr lang="en-US" dirty="0"/>
          </a:p>
        </p:txBody>
      </p:sp>
      <p:pic>
        <p:nvPicPr>
          <p:cNvPr id="12" name="Picture 2" descr="HAAS Alert HA-5 Integrate Transponder">
            <a:extLst>
              <a:ext uri="{FF2B5EF4-FFF2-40B4-BE49-F238E27FC236}">
                <a16:creationId xmlns:a16="http://schemas.microsoft.com/office/drawing/2014/main" id="{1AAB0AA9-E4DA-491A-9CDE-2A33FC95C17D}"/>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21406" t="8442" r="21189"/>
          <a:stretch/>
        </p:blipFill>
        <p:spPr bwMode="auto">
          <a:xfrm>
            <a:off x="4645025" y="2337463"/>
            <a:ext cx="4041775" cy="362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32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ZDx feed - Yreka demo">
            <a:extLst>
              <a:ext uri="{FF2B5EF4-FFF2-40B4-BE49-F238E27FC236}">
                <a16:creationId xmlns:a16="http://schemas.microsoft.com/office/drawing/2014/main" id="{470AE067-E9A9-4C52-BAB1-C5B7B62D1104}"/>
              </a:ext>
            </a:extLst>
          </p:cNvPr>
          <p:cNvPicPr>
            <a:picLocks noChangeAspect="1"/>
          </p:cNvPicPr>
          <p:nvPr/>
        </p:nvPicPr>
        <p:blipFill>
          <a:blip r:embed="rId3"/>
          <a:stretch>
            <a:fillRect/>
          </a:stretch>
        </p:blipFill>
        <p:spPr>
          <a:xfrm>
            <a:off x="1497392" y="159027"/>
            <a:ext cx="5738295" cy="6238383"/>
          </a:xfrm>
          <a:prstGeom prst="rect">
            <a:avLst/>
          </a:prstGeom>
        </p:spPr>
      </p:pic>
    </p:spTree>
    <p:extLst>
      <p:ext uri="{BB962C8B-B14F-4D97-AF65-F5344CB8AC3E}">
        <p14:creationId xmlns:p14="http://schemas.microsoft.com/office/powerpoint/2010/main" val="322807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Big Picture</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USDOT’s perspective:  </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Mimic the success of others</a:t>
            </a:r>
          </a:p>
          <a:p>
            <a:pPr marL="781040" lvl="1"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General Transit Feed Specification started from the desire to communicate transit system schedules in a common way no matter the location</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Standard data for work zones is a priority for automated driving systems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Funding (</a:t>
            </a:r>
            <a:r>
              <a:rPr lang="en-US" dirty="0" err="1">
                <a:solidFill>
                  <a:prstClr val="black"/>
                </a:solidFill>
                <a:latin typeface="Arial" charset="0"/>
              </a:rPr>
              <a:t>WZDx</a:t>
            </a:r>
            <a:r>
              <a:rPr lang="en-US" dirty="0">
                <a:solidFill>
                  <a:prstClr val="black"/>
                </a:solidFill>
                <a:latin typeface="Arial" charset="0"/>
              </a:rPr>
              <a:t> Demonstration grants) is a good way to provide the needed impetus</a:t>
            </a:r>
          </a:p>
          <a:p>
            <a:pPr marL="0" indent="0" defTabSz="1219170" fontAlgn="base">
              <a:lnSpc>
                <a:spcPct val="150000"/>
              </a:lnSpc>
              <a:spcBef>
                <a:spcPct val="0"/>
              </a:spcBef>
              <a:spcAft>
                <a:spcPct val="0"/>
              </a:spcAft>
              <a:buNone/>
            </a:pPr>
            <a:r>
              <a:rPr lang="en-US" b="1" dirty="0">
                <a:solidFill>
                  <a:prstClr val="black"/>
                </a:solidFill>
                <a:latin typeface="Arial" charset="0"/>
              </a:rPr>
              <a:t>Public’s perspective:</a:t>
            </a:r>
            <a:endParaRPr lang="en-US" dirty="0">
              <a:solidFill>
                <a:prstClr val="black"/>
              </a:solidFill>
              <a:latin typeface="Arial" charset="0"/>
            </a:endParaRP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Travelers rely on navigation apps, typically sourcing a mixture of public private data</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Nonrecurring lane closures and detours is a significant cause of travel frustration</a:t>
            </a:r>
          </a:p>
          <a:p>
            <a:pPr marL="0" indent="0" defTabSz="1219170" fontAlgn="base">
              <a:lnSpc>
                <a:spcPct val="150000"/>
              </a:lnSpc>
              <a:spcBef>
                <a:spcPct val="0"/>
              </a:spcBef>
              <a:spcAft>
                <a:spcPct val="0"/>
              </a:spcAft>
              <a:buNone/>
            </a:pPr>
            <a:r>
              <a:rPr lang="en-US" b="1" dirty="0">
                <a:solidFill>
                  <a:prstClr val="black"/>
                </a:solidFill>
                <a:latin typeface="Arial" charset="0"/>
              </a:rPr>
              <a:t>WSDOT’s perspective: </a:t>
            </a:r>
            <a:endParaRPr lang="en-US" dirty="0">
              <a:solidFill>
                <a:prstClr val="black"/>
              </a:solidFill>
              <a:latin typeface="Arial" charset="0"/>
            </a:endParaRP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Accurately communicate and disseminate work zone information for everyone’s benefit</a:t>
            </a:r>
          </a:p>
          <a:p>
            <a:pPr marL="0" indent="0" defTabSz="1219170">
              <a:lnSpc>
                <a:spcPct val="150000"/>
              </a:lnSpc>
              <a:spcBef>
                <a:spcPct val="0"/>
              </a:spcBef>
              <a:buNone/>
            </a:pPr>
            <a:endParaRPr lang="en-US" dirty="0">
              <a:solidFill>
                <a:prstClr val="black"/>
              </a:solidFill>
              <a:latin typeface="Arial" charset="0"/>
            </a:endParaRPr>
          </a:p>
          <a:p>
            <a:pPr marL="0" indent="0" defTabSz="1219170" fontAlgn="base">
              <a:lnSpc>
                <a:spcPct val="150000"/>
              </a:lnSpc>
              <a:spcBef>
                <a:spcPct val="0"/>
              </a:spcBef>
              <a:spcAft>
                <a:spcPct val="0"/>
              </a:spcAft>
              <a:buNone/>
            </a:pPr>
            <a:endParaRPr lang="en-US" dirty="0">
              <a:solidFill>
                <a:prstClr val="black"/>
              </a:solidFill>
              <a:latin typeface="Arial"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a:t>
            </a:fld>
            <a:endParaRPr lang="en-US" dirty="0"/>
          </a:p>
        </p:txBody>
      </p:sp>
      <p:pic>
        <p:nvPicPr>
          <p:cNvPr id="7" name="Picture 6" descr="Diagram showing USDOT's goals in promoting the WZDx standard. First, keeping the spec simple and open will lead to easier implementation and wider adoption, thereby the data will be put to use in saving lives.">
            <a:extLst>
              <a:ext uri="{FF2B5EF4-FFF2-40B4-BE49-F238E27FC236}">
                <a16:creationId xmlns:a16="http://schemas.microsoft.com/office/drawing/2014/main" id="{394264F8-7325-415D-9BF9-141A54806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74" y="-10"/>
            <a:ext cx="5457825" cy="2660690"/>
          </a:xfrm>
          <a:prstGeom prst="rect">
            <a:avLst/>
          </a:prstGeom>
        </p:spPr>
      </p:pic>
    </p:spTree>
    <p:extLst>
      <p:ext uri="{BB962C8B-B14F-4D97-AF65-F5344CB8AC3E}">
        <p14:creationId xmlns:p14="http://schemas.microsoft.com/office/powerpoint/2010/main" val="1180465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Lit demo Yreka">
            <a:extLst>
              <a:ext uri="{FF2B5EF4-FFF2-40B4-BE49-F238E27FC236}">
                <a16:creationId xmlns:a16="http://schemas.microsoft.com/office/drawing/2014/main" id="{F36EE12D-A69B-408F-9605-3762E92283FD}"/>
              </a:ext>
            </a:extLst>
          </p:cNvPr>
          <p:cNvPicPr>
            <a:picLocks noChangeAspect="1"/>
          </p:cNvPicPr>
          <p:nvPr/>
        </p:nvPicPr>
        <p:blipFill>
          <a:blip r:embed="rId3"/>
          <a:stretch>
            <a:fillRect/>
          </a:stretch>
        </p:blipFill>
        <p:spPr>
          <a:xfrm>
            <a:off x="0" y="598714"/>
            <a:ext cx="9144000" cy="5660571"/>
          </a:xfrm>
          <a:prstGeom prst="rect">
            <a:avLst/>
          </a:prstGeom>
        </p:spPr>
      </p:pic>
    </p:spTree>
    <p:extLst>
      <p:ext uri="{BB962C8B-B14F-4D97-AF65-F5344CB8AC3E}">
        <p14:creationId xmlns:p14="http://schemas.microsoft.com/office/powerpoint/2010/main" val="3643490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Demonstration Grant – Device/Schema Integration</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Challenges</a:t>
            </a:r>
          </a:p>
          <a:p>
            <a:endParaRPr lang="en-US" dirty="0"/>
          </a:p>
          <a:p>
            <a:endParaRPr lang="en-US" dirty="0"/>
          </a:p>
          <a:p>
            <a:r>
              <a:rPr lang="en-US" b="1" dirty="0"/>
              <a:t>API Access: </a:t>
            </a:r>
            <a:br>
              <a:rPr lang="en-US" b="1" dirty="0"/>
            </a:br>
            <a:br>
              <a:rPr lang="en-US" dirty="0"/>
            </a:br>
            <a:r>
              <a:rPr lang="en-US" dirty="0"/>
              <a:t>Vendor API access varies in types, cost and coverage.</a:t>
            </a:r>
            <a:br>
              <a:rPr lang="en-US" dirty="0"/>
            </a:br>
            <a:br>
              <a:rPr lang="en-US" dirty="0"/>
            </a:br>
            <a:r>
              <a:rPr lang="en-US" dirty="0"/>
              <a:t> Would love for more vendors to adopt </a:t>
            </a:r>
            <a:r>
              <a:rPr lang="en-US" dirty="0" err="1"/>
              <a:t>WZDx</a:t>
            </a:r>
            <a:r>
              <a:rPr lang="en-US" dirty="0"/>
              <a:t>.</a:t>
            </a:r>
            <a:br>
              <a:rPr lang="en-US" dirty="0"/>
            </a:br>
            <a:endParaRPr lang="en-US" dirty="0"/>
          </a:p>
          <a:p>
            <a:r>
              <a:rPr lang="en-US" b="1" dirty="0" err="1"/>
              <a:t>Real-TIme</a:t>
            </a:r>
            <a:r>
              <a:rPr lang="en-US" b="1" dirty="0"/>
              <a:t> Data. </a:t>
            </a:r>
            <a:br>
              <a:rPr lang="en-US" dirty="0"/>
            </a:br>
            <a:br>
              <a:rPr lang="en-US" dirty="0"/>
            </a:br>
            <a:r>
              <a:rPr lang="en-US" dirty="0"/>
              <a:t>WSDOT plan at launch is to refresh data every minute, but we would like to move to an event driven architecture where are notified about changes so we can react and populate our feed quicker.</a:t>
            </a:r>
          </a:p>
          <a:p>
            <a:pPr lvl="1"/>
            <a:endParaRPr lang="en-US" b="1" dirty="0">
              <a:solidFill>
                <a:prstClr val="black"/>
              </a:solidFill>
              <a:latin typeface="Arial" charset="0"/>
            </a:endParaRPr>
          </a:p>
          <a:p>
            <a:pPr lvl="1"/>
            <a:endParaRPr lang="en-US" b="1" dirty="0">
              <a:solidFill>
                <a:prstClr val="black"/>
              </a:solidFill>
              <a:latin typeface="Arial"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31</a:t>
            </a:fld>
            <a:endParaRPr lang="en-US" dirty="0"/>
          </a:p>
        </p:txBody>
      </p:sp>
    </p:spTree>
    <p:extLst>
      <p:ext uri="{BB962C8B-B14F-4D97-AF65-F5344CB8AC3E}">
        <p14:creationId xmlns:p14="http://schemas.microsoft.com/office/powerpoint/2010/main" val="4259743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a:xfrm>
            <a:off x="457200" y="274638"/>
            <a:ext cx="8058150" cy="1143000"/>
          </a:xfrm>
        </p:spPr>
        <p:txBody>
          <a:bodyPr/>
          <a:lstStyle/>
          <a:p>
            <a:r>
              <a:rPr lang="en-US" dirty="0" err="1"/>
              <a:t>WZDx</a:t>
            </a:r>
            <a:r>
              <a:rPr lang="en-US" dirty="0"/>
              <a:t> Demonstration Grant – 3</a:t>
            </a:r>
            <a:r>
              <a:rPr lang="en-US" baseline="30000" dirty="0"/>
              <a:t>rd</a:t>
            </a:r>
            <a:r>
              <a:rPr lang="en-US" dirty="0"/>
              <a:t> Party Platform</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Task 3</a:t>
            </a:r>
          </a:p>
          <a:p>
            <a:r>
              <a:rPr lang="en-US" dirty="0"/>
              <a:t>Collaborate with NWP private partners for testing </a:t>
            </a:r>
            <a:r>
              <a:rPr lang="en-US" dirty="0" err="1"/>
              <a:t>WZDx</a:t>
            </a:r>
            <a:r>
              <a:rPr lang="en-US" dirty="0"/>
              <a:t>-compliant feed</a:t>
            </a:r>
          </a:p>
          <a:p>
            <a:pPr lvl="1"/>
            <a:r>
              <a:rPr lang="en-US" dirty="0" err="1"/>
              <a:t>Trihydro</a:t>
            </a:r>
            <a:r>
              <a:rPr lang="en-US" dirty="0"/>
              <a:t> push out </a:t>
            </a:r>
            <a:r>
              <a:rPr lang="en-US" dirty="0" err="1"/>
              <a:t>WZDx</a:t>
            </a:r>
            <a:r>
              <a:rPr lang="en-US" dirty="0"/>
              <a:t>/TIM</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32</a:t>
            </a:fld>
            <a:endParaRPr lang="en-US" dirty="0"/>
          </a:p>
        </p:txBody>
      </p:sp>
      <p:pic>
        <p:nvPicPr>
          <p:cNvPr id="5" name="Picture 4" descr="Diagram illustrating conceptual connections between Trihydro's Situation Data Exchange from TMC data to roadway users">
            <a:extLst>
              <a:ext uri="{FF2B5EF4-FFF2-40B4-BE49-F238E27FC236}">
                <a16:creationId xmlns:a16="http://schemas.microsoft.com/office/drawing/2014/main" id="{21CABE8F-1738-4283-A7F2-9647AC558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104" y="2671084"/>
            <a:ext cx="5139788" cy="3455079"/>
          </a:xfrm>
          <a:prstGeom prst="rect">
            <a:avLst/>
          </a:prstGeom>
        </p:spPr>
      </p:pic>
    </p:spTree>
    <p:extLst>
      <p:ext uri="{BB962C8B-B14F-4D97-AF65-F5344CB8AC3E}">
        <p14:creationId xmlns:p14="http://schemas.microsoft.com/office/powerpoint/2010/main" val="74738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3</a:t>
            </a:r>
            <a:r>
              <a:rPr lang="en-US" baseline="30000" dirty="0"/>
              <a:t>rd</a:t>
            </a:r>
            <a:r>
              <a:rPr lang="en-US" dirty="0"/>
              <a:t> Party Platform Collaboration – </a:t>
            </a:r>
            <a:r>
              <a:rPr lang="en-US" dirty="0" err="1"/>
              <a:t>Trihydro</a:t>
            </a:r>
            <a:r>
              <a:rPr lang="en-US" dirty="0"/>
              <a:t> </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What is the SDX?</a:t>
            </a:r>
          </a:p>
          <a:p>
            <a:r>
              <a:rPr lang="en-US" dirty="0"/>
              <a:t>Wyoming CV Pilot Project</a:t>
            </a:r>
          </a:p>
          <a:p>
            <a:r>
              <a:rPr lang="en-US" dirty="0"/>
              <a:t>Potential for expanded use</a:t>
            </a:r>
          </a:p>
          <a:p>
            <a:pPr marL="0" indent="0">
              <a:buNone/>
            </a:pPr>
            <a:r>
              <a:rPr lang="en-US" b="1" dirty="0">
                <a:solidFill>
                  <a:prstClr val="black"/>
                </a:solidFill>
                <a:latin typeface="Arial" charset="0"/>
              </a:rPr>
              <a:t>Challenges related to…</a:t>
            </a:r>
          </a:p>
          <a:p>
            <a:r>
              <a:rPr lang="en-US" dirty="0"/>
              <a:t>In/uptake</a:t>
            </a:r>
          </a:p>
          <a:p>
            <a:r>
              <a:rPr lang="en-US" dirty="0"/>
              <a:t>Data/translation</a:t>
            </a:r>
          </a:p>
          <a:p>
            <a:r>
              <a:rPr lang="en-US" dirty="0"/>
              <a:t>Security and other adoption considerations</a:t>
            </a:r>
          </a:p>
          <a:p>
            <a:pPr marL="0" indent="0">
              <a:buNone/>
            </a:pPr>
            <a:r>
              <a:rPr lang="en-US" b="1" dirty="0">
                <a:solidFill>
                  <a:prstClr val="black"/>
                </a:solidFill>
                <a:latin typeface="Arial" charset="0"/>
              </a:rPr>
              <a:t>Collaboration with </a:t>
            </a:r>
            <a:r>
              <a:rPr lang="en-US" dirty="0" err="1"/>
              <a:t>Trihydro</a:t>
            </a:r>
            <a:r>
              <a:rPr lang="en-US" dirty="0"/>
              <a:t>, </a:t>
            </a:r>
            <a:r>
              <a:rPr lang="en-US" dirty="0" err="1"/>
              <a:t>WZDx</a:t>
            </a:r>
            <a:r>
              <a:rPr lang="en-US" dirty="0"/>
              <a:t>, Alexa Skills</a:t>
            </a:r>
          </a:p>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33</a:t>
            </a:fld>
            <a:endParaRPr lang="en-US" dirty="0"/>
          </a:p>
        </p:txBody>
      </p:sp>
      <p:pic>
        <p:nvPicPr>
          <p:cNvPr id="6" name="Picture 5" descr="Trihydro's SDX enables deployment of traveler information in a number of ways that can span the entire geography of a state, including through smart-home devices like Amazon Alexa">
            <a:extLst>
              <a:ext uri="{FF2B5EF4-FFF2-40B4-BE49-F238E27FC236}">
                <a16:creationId xmlns:a16="http://schemas.microsoft.com/office/drawing/2014/main" id="{BE47FD5F-7017-40C2-BA90-780080B96C85}"/>
              </a:ext>
            </a:extLst>
          </p:cNvPr>
          <p:cNvPicPr>
            <a:picLocks noChangeAspect="1"/>
          </p:cNvPicPr>
          <p:nvPr/>
        </p:nvPicPr>
        <p:blipFill>
          <a:blip r:embed="rId3"/>
          <a:stretch>
            <a:fillRect/>
          </a:stretch>
        </p:blipFill>
        <p:spPr>
          <a:xfrm>
            <a:off x="-2" y="3975254"/>
            <a:ext cx="9144000" cy="2517621"/>
          </a:xfrm>
          <a:prstGeom prst="rect">
            <a:avLst/>
          </a:prstGeom>
        </p:spPr>
      </p:pic>
      <p:pic>
        <p:nvPicPr>
          <p:cNvPr id="9" name="Picture 8" descr="map of Wyoming showing overlays with I-80 coverage with RSUs versus statewide coverage with SDX.">
            <a:extLst>
              <a:ext uri="{FF2B5EF4-FFF2-40B4-BE49-F238E27FC236}">
                <a16:creationId xmlns:a16="http://schemas.microsoft.com/office/drawing/2014/main" id="{6E030C27-8CEC-42DF-87F6-D0E92F59BDC2}"/>
              </a:ext>
            </a:extLst>
          </p:cNvPr>
          <p:cNvPicPr>
            <a:picLocks noChangeAspect="1"/>
          </p:cNvPicPr>
          <p:nvPr/>
        </p:nvPicPr>
        <p:blipFill>
          <a:blip r:embed="rId4"/>
          <a:stretch>
            <a:fillRect/>
          </a:stretch>
        </p:blipFill>
        <p:spPr>
          <a:xfrm>
            <a:off x="5029199" y="1493520"/>
            <a:ext cx="4073541" cy="2698721"/>
          </a:xfrm>
          <a:prstGeom prst="rect">
            <a:avLst/>
          </a:prstGeom>
        </p:spPr>
      </p:pic>
      <p:sp>
        <p:nvSpPr>
          <p:cNvPr id="8" name="Freeform: Shape 7">
            <a:extLst>
              <a:ext uri="{FF2B5EF4-FFF2-40B4-BE49-F238E27FC236}">
                <a16:creationId xmlns:a16="http://schemas.microsoft.com/office/drawing/2014/main" id="{E78DB64B-1729-4246-9AE2-C1164C49D262}"/>
              </a:ext>
            </a:extLst>
          </p:cNvPr>
          <p:cNvSpPr/>
          <p:nvPr/>
        </p:nvSpPr>
        <p:spPr>
          <a:xfrm>
            <a:off x="5527023" y="3605316"/>
            <a:ext cx="2966754" cy="374752"/>
          </a:xfrm>
          <a:custGeom>
            <a:avLst/>
            <a:gdLst>
              <a:gd name="connsiteX0" fmla="*/ 0 w 6364753"/>
              <a:gd name="connsiteY0" fmla="*/ 643690 h 848227"/>
              <a:gd name="connsiteX1" fmla="*/ 60158 w 6364753"/>
              <a:gd name="connsiteY1" fmla="*/ 631658 h 848227"/>
              <a:gd name="connsiteX2" fmla="*/ 78205 w 6364753"/>
              <a:gd name="connsiteY2" fmla="*/ 619627 h 848227"/>
              <a:gd name="connsiteX3" fmla="*/ 174458 w 6364753"/>
              <a:gd name="connsiteY3" fmla="*/ 613611 h 848227"/>
              <a:gd name="connsiteX4" fmla="*/ 421105 w 6364753"/>
              <a:gd name="connsiteY4" fmla="*/ 583532 h 848227"/>
              <a:gd name="connsiteX5" fmla="*/ 499311 w 6364753"/>
              <a:gd name="connsiteY5" fmla="*/ 565484 h 848227"/>
              <a:gd name="connsiteX6" fmla="*/ 553453 w 6364753"/>
              <a:gd name="connsiteY6" fmla="*/ 547437 h 848227"/>
              <a:gd name="connsiteX7" fmla="*/ 571500 w 6364753"/>
              <a:gd name="connsiteY7" fmla="*/ 541421 h 848227"/>
              <a:gd name="connsiteX8" fmla="*/ 589548 w 6364753"/>
              <a:gd name="connsiteY8" fmla="*/ 529390 h 848227"/>
              <a:gd name="connsiteX9" fmla="*/ 631658 w 6364753"/>
              <a:gd name="connsiteY9" fmla="*/ 517358 h 848227"/>
              <a:gd name="connsiteX10" fmla="*/ 649705 w 6364753"/>
              <a:gd name="connsiteY10" fmla="*/ 511342 h 848227"/>
              <a:gd name="connsiteX11" fmla="*/ 745958 w 6364753"/>
              <a:gd name="connsiteY11" fmla="*/ 499311 h 848227"/>
              <a:gd name="connsiteX12" fmla="*/ 776037 w 6364753"/>
              <a:gd name="connsiteY12" fmla="*/ 475248 h 848227"/>
              <a:gd name="connsiteX13" fmla="*/ 788069 w 6364753"/>
              <a:gd name="connsiteY13" fmla="*/ 457200 h 848227"/>
              <a:gd name="connsiteX14" fmla="*/ 806116 w 6364753"/>
              <a:gd name="connsiteY14" fmla="*/ 451184 h 848227"/>
              <a:gd name="connsiteX15" fmla="*/ 842211 w 6364753"/>
              <a:gd name="connsiteY15" fmla="*/ 427121 h 848227"/>
              <a:gd name="connsiteX16" fmla="*/ 866274 w 6364753"/>
              <a:gd name="connsiteY16" fmla="*/ 403058 h 848227"/>
              <a:gd name="connsiteX17" fmla="*/ 902369 w 6364753"/>
              <a:gd name="connsiteY17" fmla="*/ 378995 h 848227"/>
              <a:gd name="connsiteX18" fmla="*/ 938463 w 6364753"/>
              <a:gd name="connsiteY18" fmla="*/ 360948 h 848227"/>
              <a:gd name="connsiteX19" fmla="*/ 962527 w 6364753"/>
              <a:gd name="connsiteY19" fmla="*/ 330869 h 848227"/>
              <a:gd name="connsiteX20" fmla="*/ 974558 w 6364753"/>
              <a:gd name="connsiteY20" fmla="*/ 312821 h 848227"/>
              <a:gd name="connsiteX21" fmla="*/ 1010653 w 6364753"/>
              <a:gd name="connsiteY21" fmla="*/ 300790 h 848227"/>
              <a:gd name="connsiteX22" fmla="*/ 1052763 w 6364753"/>
              <a:gd name="connsiteY22" fmla="*/ 288758 h 848227"/>
              <a:gd name="connsiteX23" fmla="*/ 1082842 w 6364753"/>
              <a:gd name="connsiteY23" fmla="*/ 282742 h 848227"/>
              <a:gd name="connsiteX24" fmla="*/ 1299411 w 6364753"/>
              <a:gd name="connsiteY24" fmla="*/ 276727 h 848227"/>
              <a:gd name="connsiteX25" fmla="*/ 1353553 w 6364753"/>
              <a:gd name="connsiteY25" fmla="*/ 246648 h 848227"/>
              <a:gd name="connsiteX26" fmla="*/ 1389648 w 6364753"/>
              <a:gd name="connsiteY26" fmla="*/ 258679 h 848227"/>
              <a:gd name="connsiteX27" fmla="*/ 1425742 w 6364753"/>
              <a:gd name="connsiteY27" fmla="*/ 282742 h 848227"/>
              <a:gd name="connsiteX28" fmla="*/ 1461837 w 6364753"/>
              <a:gd name="connsiteY28" fmla="*/ 294774 h 848227"/>
              <a:gd name="connsiteX29" fmla="*/ 1497932 w 6364753"/>
              <a:gd name="connsiteY29" fmla="*/ 312821 h 848227"/>
              <a:gd name="connsiteX30" fmla="*/ 1546058 w 6364753"/>
              <a:gd name="connsiteY30" fmla="*/ 306805 h 848227"/>
              <a:gd name="connsiteX31" fmla="*/ 1582153 w 6364753"/>
              <a:gd name="connsiteY31" fmla="*/ 282742 h 848227"/>
              <a:gd name="connsiteX32" fmla="*/ 1612232 w 6364753"/>
              <a:gd name="connsiteY32" fmla="*/ 252663 h 848227"/>
              <a:gd name="connsiteX33" fmla="*/ 1624263 w 6364753"/>
              <a:gd name="connsiteY33" fmla="*/ 234616 h 848227"/>
              <a:gd name="connsiteX34" fmla="*/ 1648327 w 6364753"/>
              <a:gd name="connsiteY34" fmla="*/ 228600 h 848227"/>
              <a:gd name="connsiteX35" fmla="*/ 1756611 w 6364753"/>
              <a:gd name="connsiteY35" fmla="*/ 210553 h 848227"/>
              <a:gd name="connsiteX36" fmla="*/ 1792705 w 6364753"/>
              <a:gd name="connsiteY36" fmla="*/ 186490 h 848227"/>
              <a:gd name="connsiteX37" fmla="*/ 1804737 w 6364753"/>
              <a:gd name="connsiteY37" fmla="*/ 168442 h 848227"/>
              <a:gd name="connsiteX38" fmla="*/ 1840832 w 6364753"/>
              <a:gd name="connsiteY38" fmla="*/ 150395 h 848227"/>
              <a:gd name="connsiteX39" fmla="*/ 1907005 w 6364753"/>
              <a:gd name="connsiteY39" fmla="*/ 132348 h 848227"/>
              <a:gd name="connsiteX40" fmla="*/ 1925053 w 6364753"/>
              <a:gd name="connsiteY40" fmla="*/ 126332 h 848227"/>
              <a:gd name="connsiteX41" fmla="*/ 1937084 w 6364753"/>
              <a:gd name="connsiteY41" fmla="*/ 108284 h 848227"/>
              <a:gd name="connsiteX42" fmla="*/ 2021305 w 6364753"/>
              <a:gd name="connsiteY42" fmla="*/ 108284 h 848227"/>
              <a:gd name="connsiteX43" fmla="*/ 2039353 w 6364753"/>
              <a:gd name="connsiteY43" fmla="*/ 120316 h 848227"/>
              <a:gd name="connsiteX44" fmla="*/ 2057400 w 6364753"/>
              <a:gd name="connsiteY44" fmla="*/ 126332 h 848227"/>
              <a:gd name="connsiteX45" fmla="*/ 2129590 w 6364753"/>
              <a:gd name="connsiteY45" fmla="*/ 138363 h 848227"/>
              <a:gd name="connsiteX46" fmla="*/ 2225842 w 6364753"/>
              <a:gd name="connsiteY46" fmla="*/ 150395 h 848227"/>
              <a:gd name="connsiteX47" fmla="*/ 2261937 w 6364753"/>
              <a:gd name="connsiteY47" fmla="*/ 162427 h 848227"/>
              <a:gd name="connsiteX48" fmla="*/ 2340142 w 6364753"/>
              <a:gd name="connsiteY48" fmla="*/ 168442 h 848227"/>
              <a:gd name="connsiteX49" fmla="*/ 2514600 w 6364753"/>
              <a:gd name="connsiteY49" fmla="*/ 174458 h 848227"/>
              <a:gd name="connsiteX50" fmla="*/ 2532648 w 6364753"/>
              <a:gd name="connsiteY50" fmla="*/ 168442 h 848227"/>
              <a:gd name="connsiteX51" fmla="*/ 2562727 w 6364753"/>
              <a:gd name="connsiteY51" fmla="*/ 162427 h 848227"/>
              <a:gd name="connsiteX52" fmla="*/ 2580774 w 6364753"/>
              <a:gd name="connsiteY52" fmla="*/ 156411 h 848227"/>
              <a:gd name="connsiteX53" fmla="*/ 2695074 w 6364753"/>
              <a:gd name="connsiteY53" fmla="*/ 150395 h 848227"/>
              <a:gd name="connsiteX54" fmla="*/ 2731169 w 6364753"/>
              <a:gd name="connsiteY54" fmla="*/ 138363 h 848227"/>
              <a:gd name="connsiteX55" fmla="*/ 2821405 w 6364753"/>
              <a:gd name="connsiteY55" fmla="*/ 126332 h 848227"/>
              <a:gd name="connsiteX56" fmla="*/ 2875548 w 6364753"/>
              <a:gd name="connsiteY56" fmla="*/ 102269 h 848227"/>
              <a:gd name="connsiteX57" fmla="*/ 2941721 w 6364753"/>
              <a:gd name="connsiteY57" fmla="*/ 90237 h 848227"/>
              <a:gd name="connsiteX58" fmla="*/ 2983832 w 6364753"/>
              <a:gd name="connsiteY58" fmla="*/ 78205 h 848227"/>
              <a:gd name="connsiteX59" fmla="*/ 3013911 w 6364753"/>
              <a:gd name="connsiteY59" fmla="*/ 72190 h 848227"/>
              <a:gd name="connsiteX60" fmla="*/ 3080084 w 6364753"/>
              <a:gd name="connsiteY60" fmla="*/ 66174 h 848227"/>
              <a:gd name="connsiteX61" fmla="*/ 3116179 w 6364753"/>
              <a:gd name="connsiteY61" fmla="*/ 54142 h 848227"/>
              <a:gd name="connsiteX62" fmla="*/ 3134227 w 6364753"/>
              <a:gd name="connsiteY62" fmla="*/ 42111 h 848227"/>
              <a:gd name="connsiteX63" fmla="*/ 3164305 w 6364753"/>
              <a:gd name="connsiteY63" fmla="*/ 36095 h 848227"/>
              <a:gd name="connsiteX64" fmla="*/ 3248527 w 6364753"/>
              <a:gd name="connsiteY64" fmla="*/ 18048 h 848227"/>
              <a:gd name="connsiteX65" fmla="*/ 3290637 w 6364753"/>
              <a:gd name="connsiteY65" fmla="*/ 6016 h 848227"/>
              <a:gd name="connsiteX66" fmla="*/ 3368842 w 6364753"/>
              <a:gd name="connsiteY66" fmla="*/ 0 h 848227"/>
              <a:gd name="connsiteX67" fmla="*/ 3597442 w 6364753"/>
              <a:gd name="connsiteY67" fmla="*/ 12032 h 848227"/>
              <a:gd name="connsiteX68" fmla="*/ 3723774 w 6364753"/>
              <a:gd name="connsiteY68" fmla="*/ 24063 h 848227"/>
              <a:gd name="connsiteX69" fmla="*/ 3741821 w 6364753"/>
              <a:gd name="connsiteY69" fmla="*/ 30079 h 848227"/>
              <a:gd name="connsiteX70" fmla="*/ 3826042 w 6364753"/>
              <a:gd name="connsiteY70" fmla="*/ 42111 h 848227"/>
              <a:gd name="connsiteX71" fmla="*/ 3886200 w 6364753"/>
              <a:gd name="connsiteY71" fmla="*/ 54142 h 848227"/>
              <a:gd name="connsiteX72" fmla="*/ 3922295 w 6364753"/>
              <a:gd name="connsiteY72" fmla="*/ 66174 h 848227"/>
              <a:gd name="connsiteX73" fmla="*/ 3940342 w 6364753"/>
              <a:gd name="connsiteY73" fmla="*/ 72190 h 848227"/>
              <a:gd name="connsiteX74" fmla="*/ 4042611 w 6364753"/>
              <a:gd name="connsiteY74" fmla="*/ 66174 h 848227"/>
              <a:gd name="connsiteX75" fmla="*/ 4078705 w 6364753"/>
              <a:gd name="connsiteY75" fmla="*/ 54142 h 848227"/>
              <a:gd name="connsiteX76" fmla="*/ 4199021 w 6364753"/>
              <a:gd name="connsiteY76" fmla="*/ 60158 h 848227"/>
              <a:gd name="connsiteX77" fmla="*/ 4229100 w 6364753"/>
              <a:gd name="connsiteY77" fmla="*/ 96253 h 848227"/>
              <a:gd name="connsiteX78" fmla="*/ 4247148 w 6364753"/>
              <a:gd name="connsiteY78" fmla="*/ 102269 h 848227"/>
              <a:gd name="connsiteX79" fmla="*/ 4295274 w 6364753"/>
              <a:gd name="connsiteY79" fmla="*/ 144379 h 848227"/>
              <a:gd name="connsiteX80" fmla="*/ 4349416 w 6364753"/>
              <a:gd name="connsiteY80" fmla="*/ 180474 h 848227"/>
              <a:gd name="connsiteX81" fmla="*/ 4367463 w 6364753"/>
              <a:gd name="connsiteY81" fmla="*/ 192505 h 848227"/>
              <a:gd name="connsiteX82" fmla="*/ 4385511 w 6364753"/>
              <a:gd name="connsiteY82" fmla="*/ 198521 h 848227"/>
              <a:gd name="connsiteX83" fmla="*/ 4421605 w 6364753"/>
              <a:gd name="connsiteY83" fmla="*/ 222584 h 848227"/>
              <a:gd name="connsiteX84" fmla="*/ 4475748 w 6364753"/>
              <a:gd name="connsiteY84" fmla="*/ 246648 h 848227"/>
              <a:gd name="connsiteX85" fmla="*/ 4487779 w 6364753"/>
              <a:gd name="connsiteY85" fmla="*/ 264695 h 848227"/>
              <a:gd name="connsiteX86" fmla="*/ 4523874 w 6364753"/>
              <a:gd name="connsiteY86" fmla="*/ 294774 h 848227"/>
              <a:gd name="connsiteX87" fmla="*/ 4553953 w 6364753"/>
              <a:gd name="connsiteY87" fmla="*/ 324853 h 848227"/>
              <a:gd name="connsiteX88" fmla="*/ 4584032 w 6364753"/>
              <a:gd name="connsiteY88" fmla="*/ 354932 h 848227"/>
              <a:gd name="connsiteX89" fmla="*/ 4596063 w 6364753"/>
              <a:gd name="connsiteY89" fmla="*/ 372979 h 848227"/>
              <a:gd name="connsiteX90" fmla="*/ 4638174 w 6364753"/>
              <a:gd name="connsiteY90" fmla="*/ 391027 h 848227"/>
              <a:gd name="connsiteX91" fmla="*/ 4680284 w 6364753"/>
              <a:gd name="connsiteY91" fmla="*/ 409074 h 848227"/>
              <a:gd name="connsiteX92" fmla="*/ 4716379 w 6364753"/>
              <a:gd name="connsiteY92" fmla="*/ 421105 h 848227"/>
              <a:gd name="connsiteX93" fmla="*/ 4746458 w 6364753"/>
              <a:gd name="connsiteY93" fmla="*/ 445169 h 848227"/>
              <a:gd name="connsiteX94" fmla="*/ 4782553 w 6364753"/>
              <a:gd name="connsiteY94" fmla="*/ 469232 h 848227"/>
              <a:gd name="connsiteX95" fmla="*/ 4794584 w 6364753"/>
              <a:gd name="connsiteY95" fmla="*/ 487279 h 848227"/>
              <a:gd name="connsiteX96" fmla="*/ 4830679 w 6364753"/>
              <a:gd name="connsiteY96" fmla="*/ 499311 h 848227"/>
              <a:gd name="connsiteX97" fmla="*/ 4848727 w 6364753"/>
              <a:gd name="connsiteY97" fmla="*/ 517358 h 848227"/>
              <a:gd name="connsiteX98" fmla="*/ 4932948 w 6364753"/>
              <a:gd name="connsiteY98" fmla="*/ 535405 h 848227"/>
              <a:gd name="connsiteX99" fmla="*/ 4938963 w 6364753"/>
              <a:gd name="connsiteY99" fmla="*/ 565484 h 848227"/>
              <a:gd name="connsiteX100" fmla="*/ 4944979 w 6364753"/>
              <a:gd name="connsiteY100" fmla="*/ 583532 h 848227"/>
              <a:gd name="connsiteX101" fmla="*/ 4987090 w 6364753"/>
              <a:gd name="connsiteY101" fmla="*/ 589548 h 848227"/>
              <a:gd name="connsiteX102" fmla="*/ 5005137 w 6364753"/>
              <a:gd name="connsiteY102" fmla="*/ 595563 h 848227"/>
              <a:gd name="connsiteX103" fmla="*/ 5023184 w 6364753"/>
              <a:gd name="connsiteY103" fmla="*/ 607595 h 848227"/>
              <a:gd name="connsiteX104" fmla="*/ 5065295 w 6364753"/>
              <a:gd name="connsiteY104" fmla="*/ 613611 h 848227"/>
              <a:gd name="connsiteX105" fmla="*/ 5089358 w 6364753"/>
              <a:gd name="connsiteY105" fmla="*/ 649705 h 848227"/>
              <a:gd name="connsiteX106" fmla="*/ 5101390 w 6364753"/>
              <a:gd name="connsiteY106" fmla="*/ 667753 h 848227"/>
              <a:gd name="connsiteX107" fmla="*/ 5119437 w 6364753"/>
              <a:gd name="connsiteY107" fmla="*/ 703848 h 848227"/>
              <a:gd name="connsiteX108" fmla="*/ 5137484 w 6364753"/>
              <a:gd name="connsiteY108" fmla="*/ 709863 h 848227"/>
              <a:gd name="connsiteX109" fmla="*/ 5143500 w 6364753"/>
              <a:gd name="connsiteY109" fmla="*/ 727911 h 848227"/>
              <a:gd name="connsiteX110" fmla="*/ 5179595 w 6364753"/>
              <a:gd name="connsiteY110" fmla="*/ 745958 h 848227"/>
              <a:gd name="connsiteX111" fmla="*/ 5233737 w 6364753"/>
              <a:gd name="connsiteY111" fmla="*/ 764005 h 848227"/>
              <a:gd name="connsiteX112" fmla="*/ 5245769 w 6364753"/>
              <a:gd name="connsiteY112" fmla="*/ 782053 h 848227"/>
              <a:gd name="connsiteX113" fmla="*/ 5269832 w 6364753"/>
              <a:gd name="connsiteY113" fmla="*/ 794084 h 848227"/>
              <a:gd name="connsiteX114" fmla="*/ 5281863 w 6364753"/>
              <a:gd name="connsiteY114" fmla="*/ 812132 h 848227"/>
              <a:gd name="connsiteX115" fmla="*/ 5317958 w 6364753"/>
              <a:gd name="connsiteY115" fmla="*/ 824163 h 848227"/>
              <a:gd name="connsiteX116" fmla="*/ 5354053 w 6364753"/>
              <a:gd name="connsiteY116" fmla="*/ 836195 h 848227"/>
              <a:gd name="connsiteX117" fmla="*/ 5396163 w 6364753"/>
              <a:gd name="connsiteY117" fmla="*/ 848227 h 848227"/>
              <a:gd name="connsiteX118" fmla="*/ 5474369 w 6364753"/>
              <a:gd name="connsiteY118" fmla="*/ 842211 h 848227"/>
              <a:gd name="connsiteX119" fmla="*/ 5492416 w 6364753"/>
              <a:gd name="connsiteY119" fmla="*/ 836195 h 848227"/>
              <a:gd name="connsiteX120" fmla="*/ 5504448 w 6364753"/>
              <a:gd name="connsiteY120" fmla="*/ 818148 h 848227"/>
              <a:gd name="connsiteX121" fmla="*/ 5528511 w 6364753"/>
              <a:gd name="connsiteY121" fmla="*/ 782053 h 848227"/>
              <a:gd name="connsiteX122" fmla="*/ 5540542 w 6364753"/>
              <a:gd name="connsiteY122" fmla="*/ 800100 h 848227"/>
              <a:gd name="connsiteX123" fmla="*/ 5672890 w 6364753"/>
              <a:gd name="connsiteY123" fmla="*/ 806116 h 848227"/>
              <a:gd name="connsiteX124" fmla="*/ 5739063 w 6364753"/>
              <a:gd name="connsiteY124" fmla="*/ 800100 h 848227"/>
              <a:gd name="connsiteX125" fmla="*/ 5793205 w 6364753"/>
              <a:gd name="connsiteY125" fmla="*/ 782053 h 848227"/>
              <a:gd name="connsiteX126" fmla="*/ 5871411 w 6364753"/>
              <a:gd name="connsiteY126" fmla="*/ 770021 h 848227"/>
              <a:gd name="connsiteX127" fmla="*/ 5889458 w 6364753"/>
              <a:gd name="connsiteY127" fmla="*/ 757990 h 848227"/>
              <a:gd name="connsiteX128" fmla="*/ 6196263 w 6364753"/>
              <a:gd name="connsiteY128" fmla="*/ 770021 h 848227"/>
              <a:gd name="connsiteX129" fmla="*/ 6328611 w 6364753"/>
              <a:gd name="connsiteY129" fmla="*/ 751974 h 848227"/>
              <a:gd name="connsiteX130" fmla="*/ 6346658 w 6364753"/>
              <a:gd name="connsiteY130" fmla="*/ 745958 h 848227"/>
              <a:gd name="connsiteX131" fmla="*/ 6364705 w 6364753"/>
              <a:gd name="connsiteY131" fmla="*/ 733927 h 84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364753" h="848227">
                <a:moveTo>
                  <a:pt x="0" y="643690"/>
                </a:moveTo>
                <a:cubicBezTo>
                  <a:pt x="15522" y="641473"/>
                  <a:pt x="43357" y="640058"/>
                  <a:pt x="60158" y="631658"/>
                </a:cubicBezTo>
                <a:cubicBezTo>
                  <a:pt x="66625" y="628425"/>
                  <a:pt x="71064" y="620755"/>
                  <a:pt x="78205" y="619627"/>
                </a:cubicBezTo>
                <a:cubicBezTo>
                  <a:pt x="109959" y="614613"/>
                  <a:pt x="142374" y="615616"/>
                  <a:pt x="174458" y="613611"/>
                </a:cubicBezTo>
                <a:cubicBezTo>
                  <a:pt x="268974" y="550601"/>
                  <a:pt x="196099" y="589961"/>
                  <a:pt x="421105" y="583532"/>
                </a:cubicBezTo>
                <a:cubicBezTo>
                  <a:pt x="470652" y="567016"/>
                  <a:pt x="444645" y="573294"/>
                  <a:pt x="499311" y="565484"/>
                </a:cubicBezTo>
                <a:lnTo>
                  <a:pt x="553453" y="547437"/>
                </a:lnTo>
                <a:cubicBezTo>
                  <a:pt x="559469" y="545432"/>
                  <a:pt x="566224" y="544938"/>
                  <a:pt x="571500" y="541421"/>
                </a:cubicBezTo>
                <a:cubicBezTo>
                  <a:pt x="577516" y="537411"/>
                  <a:pt x="583081" y="532623"/>
                  <a:pt x="589548" y="529390"/>
                </a:cubicBezTo>
                <a:cubicBezTo>
                  <a:pt x="599166" y="524581"/>
                  <a:pt x="622660" y="519929"/>
                  <a:pt x="631658" y="517358"/>
                </a:cubicBezTo>
                <a:cubicBezTo>
                  <a:pt x="637755" y="515616"/>
                  <a:pt x="643553" y="512880"/>
                  <a:pt x="649705" y="511342"/>
                </a:cubicBezTo>
                <a:cubicBezTo>
                  <a:pt x="685217" y="502464"/>
                  <a:pt x="704880" y="503046"/>
                  <a:pt x="745958" y="499311"/>
                </a:cubicBezTo>
                <a:cubicBezTo>
                  <a:pt x="780441" y="447586"/>
                  <a:pt x="734525" y="508457"/>
                  <a:pt x="776037" y="475248"/>
                </a:cubicBezTo>
                <a:cubicBezTo>
                  <a:pt x="781683" y="470731"/>
                  <a:pt x="782423" y="461717"/>
                  <a:pt x="788069" y="457200"/>
                </a:cubicBezTo>
                <a:cubicBezTo>
                  <a:pt x="793021" y="453239"/>
                  <a:pt x="800573" y="454264"/>
                  <a:pt x="806116" y="451184"/>
                </a:cubicBezTo>
                <a:cubicBezTo>
                  <a:pt x="818756" y="444161"/>
                  <a:pt x="842211" y="427121"/>
                  <a:pt x="842211" y="427121"/>
                </a:cubicBezTo>
                <a:cubicBezTo>
                  <a:pt x="852420" y="396496"/>
                  <a:pt x="840024" y="417641"/>
                  <a:pt x="866274" y="403058"/>
                </a:cubicBezTo>
                <a:cubicBezTo>
                  <a:pt x="878914" y="396035"/>
                  <a:pt x="888651" y="383568"/>
                  <a:pt x="902369" y="378995"/>
                </a:cubicBezTo>
                <a:cubicBezTo>
                  <a:pt x="927275" y="370693"/>
                  <a:pt x="915140" y="376496"/>
                  <a:pt x="938463" y="360948"/>
                </a:cubicBezTo>
                <a:cubicBezTo>
                  <a:pt x="950176" y="325810"/>
                  <a:pt x="935314" y="358082"/>
                  <a:pt x="962527" y="330869"/>
                </a:cubicBezTo>
                <a:cubicBezTo>
                  <a:pt x="967639" y="325757"/>
                  <a:pt x="968427" y="316653"/>
                  <a:pt x="974558" y="312821"/>
                </a:cubicBezTo>
                <a:cubicBezTo>
                  <a:pt x="985313" y="306099"/>
                  <a:pt x="998621" y="304800"/>
                  <a:pt x="1010653" y="300790"/>
                </a:cubicBezTo>
                <a:cubicBezTo>
                  <a:pt x="1030755" y="294090"/>
                  <a:pt x="1030096" y="293795"/>
                  <a:pt x="1052763" y="288758"/>
                </a:cubicBezTo>
                <a:cubicBezTo>
                  <a:pt x="1062744" y="286540"/>
                  <a:pt x="1072629" y="283240"/>
                  <a:pt x="1082842" y="282742"/>
                </a:cubicBezTo>
                <a:cubicBezTo>
                  <a:pt x="1154974" y="279224"/>
                  <a:pt x="1227221" y="278732"/>
                  <a:pt x="1299411" y="276727"/>
                </a:cubicBezTo>
                <a:cubicBezTo>
                  <a:pt x="1340781" y="249145"/>
                  <a:pt x="1321787" y="257235"/>
                  <a:pt x="1353553" y="246648"/>
                </a:cubicBezTo>
                <a:cubicBezTo>
                  <a:pt x="1365585" y="250658"/>
                  <a:pt x="1379096" y="251644"/>
                  <a:pt x="1389648" y="258679"/>
                </a:cubicBezTo>
                <a:cubicBezTo>
                  <a:pt x="1401679" y="266700"/>
                  <a:pt x="1412024" y="278169"/>
                  <a:pt x="1425742" y="282742"/>
                </a:cubicBezTo>
                <a:cubicBezTo>
                  <a:pt x="1437774" y="286753"/>
                  <a:pt x="1451284" y="287739"/>
                  <a:pt x="1461837" y="294774"/>
                </a:cubicBezTo>
                <a:cubicBezTo>
                  <a:pt x="1485160" y="310323"/>
                  <a:pt x="1473025" y="304519"/>
                  <a:pt x="1497932" y="312821"/>
                </a:cubicBezTo>
                <a:cubicBezTo>
                  <a:pt x="1513974" y="310816"/>
                  <a:pt x="1530833" y="312243"/>
                  <a:pt x="1546058" y="306805"/>
                </a:cubicBezTo>
                <a:cubicBezTo>
                  <a:pt x="1559676" y="301941"/>
                  <a:pt x="1582153" y="282742"/>
                  <a:pt x="1582153" y="282742"/>
                </a:cubicBezTo>
                <a:cubicBezTo>
                  <a:pt x="1614235" y="234618"/>
                  <a:pt x="1572127" y="292768"/>
                  <a:pt x="1612232" y="252663"/>
                </a:cubicBezTo>
                <a:cubicBezTo>
                  <a:pt x="1617344" y="247551"/>
                  <a:pt x="1618247" y="238626"/>
                  <a:pt x="1624263" y="234616"/>
                </a:cubicBezTo>
                <a:cubicBezTo>
                  <a:pt x="1631143" y="230030"/>
                  <a:pt x="1640407" y="230976"/>
                  <a:pt x="1648327" y="228600"/>
                </a:cubicBezTo>
                <a:cubicBezTo>
                  <a:pt x="1716406" y="208177"/>
                  <a:pt x="1654500" y="219062"/>
                  <a:pt x="1756611" y="210553"/>
                </a:cubicBezTo>
                <a:cubicBezTo>
                  <a:pt x="1768642" y="202532"/>
                  <a:pt x="1784684" y="198521"/>
                  <a:pt x="1792705" y="186490"/>
                </a:cubicBezTo>
                <a:cubicBezTo>
                  <a:pt x="1796716" y="180474"/>
                  <a:pt x="1799624" y="173555"/>
                  <a:pt x="1804737" y="168442"/>
                </a:cubicBezTo>
                <a:cubicBezTo>
                  <a:pt x="1814539" y="158640"/>
                  <a:pt x="1827785" y="153657"/>
                  <a:pt x="1840832" y="150395"/>
                </a:cubicBezTo>
                <a:cubicBezTo>
                  <a:pt x="1908857" y="133388"/>
                  <a:pt x="1829570" y="158159"/>
                  <a:pt x="1907005" y="132348"/>
                </a:cubicBezTo>
                <a:lnTo>
                  <a:pt x="1925053" y="126332"/>
                </a:lnTo>
                <a:cubicBezTo>
                  <a:pt x="1929063" y="120316"/>
                  <a:pt x="1931438" y="112801"/>
                  <a:pt x="1937084" y="108284"/>
                </a:cubicBezTo>
                <a:cubicBezTo>
                  <a:pt x="1955682" y="93406"/>
                  <a:pt x="2020288" y="108192"/>
                  <a:pt x="2021305" y="108284"/>
                </a:cubicBezTo>
                <a:cubicBezTo>
                  <a:pt x="2027321" y="112295"/>
                  <a:pt x="2032886" y="117082"/>
                  <a:pt x="2039353" y="120316"/>
                </a:cubicBezTo>
                <a:cubicBezTo>
                  <a:pt x="2045025" y="123152"/>
                  <a:pt x="2051248" y="124794"/>
                  <a:pt x="2057400" y="126332"/>
                </a:cubicBezTo>
                <a:cubicBezTo>
                  <a:pt x="2080862" y="132198"/>
                  <a:pt x="2105815" y="134967"/>
                  <a:pt x="2129590" y="138363"/>
                </a:cubicBezTo>
                <a:cubicBezTo>
                  <a:pt x="2181902" y="155801"/>
                  <a:pt x="2102304" y="130888"/>
                  <a:pt x="2225842" y="150395"/>
                </a:cubicBezTo>
                <a:cubicBezTo>
                  <a:pt x="2238369" y="152373"/>
                  <a:pt x="2249292" y="161454"/>
                  <a:pt x="2261937" y="162427"/>
                </a:cubicBezTo>
                <a:lnTo>
                  <a:pt x="2340142" y="168442"/>
                </a:lnTo>
                <a:cubicBezTo>
                  <a:pt x="2400662" y="208789"/>
                  <a:pt x="2357751" y="185276"/>
                  <a:pt x="2514600" y="174458"/>
                </a:cubicBezTo>
                <a:cubicBezTo>
                  <a:pt x="2520926" y="174022"/>
                  <a:pt x="2526496" y="169980"/>
                  <a:pt x="2532648" y="168442"/>
                </a:cubicBezTo>
                <a:cubicBezTo>
                  <a:pt x="2542568" y="165962"/>
                  <a:pt x="2552807" y="164907"/>
                  <a:pt x="2562727" y="162427"/>
                </a:cubicBezTo>
                <a:cubicBezTo>
                  <a:pt x="2568879" y="160889"/>
                  <a:pt x="2574459" y="156985"/>
                  <a:pt x="2580774" y="156411"/>
                </a:cubicBezTo>
                <a:cubicBezTo>
                  <a:pt x="2618770" y="152957"/>
                  <a:pt x="2656974" y="152400"/>
                  <a:pt x="2695074" y="150395"/>
                </a:cubicBezTo>
                <a:cubicBezTo>
                  <a:pt x="2707106" y="146384"/>
                  <a:pt x="2718564" y="139763"/>
                  <a:pt x="2731169" y="138363"/>
                </a:cubicBezTo>
                <a:cubicBezTo>
                  <a:pt x="2749202" y="136360"/>
                  <a:pt x="2799798" y="131734"/>
                  <a:pt x="2821405" y="126332"/>
                </a:cubicBezTo>
                <a:cubicBezTo>
                  <a:pt x="2911201" y="103882"/>
                  <a:pt x="2820243" y="125970"/>
                  <a:pt x="2875548" y="102269"/>
                </a:cubicBezTo>
                <a:cubicBezTo>
                  <a:pt x="2890630" y="95805"/>
                  <a:pt x="2930419" y="92292"/>
                  <a:pt x="2941721" y="90237"/>
                </a:cubicBezTo>
                <a:cubicBezTo>
                  <a:pt x="2982990" y="82733"/>
                  <a:pt x="2949462" y="86797"/>
                  <a:pt x="2983832" y="78205"/>
                </a:cubicBezTo>
                <a:cubicBezTo>
                  <a:pt x="2993752" y="75725"/>
                  <a:pt x="3003765" y="73458"/>
                  <a:pt x="3013911" y="72190"/>
                </a:cubicBezTo>
                <a:cubicBezTo>
                  <a:pt x="3035889" y="69443"/>
                  <a:pt x="3058026" y="68179"/>
                  <a:pt x="3080084" y="66174"/>
                </a:cubicBezTo>
                <a:cubicBezTo>
                  <a:pt x="3092116" y="62163"/>
                  <a:pt x="3105626" y="61177"/>
                  <a:pt x="3116179" y="54142"/>
                </a:cubicBezTo>
                <a:cubicBezTo>
                  <a:pt x="3122195" y="50132"/>
                  <a:pt x="3127457" y="44650"/>
                  <a:pt x="3134227" y="42111"/>
                </a:cubicBezTo>
                <a:cubicBezTo>
                  <a:pt x="3143801" y="38521"/>
                  <a:pt x="3154441" y="38785"/>
                  <a:pt x="3164305" y="36095"/>
                </a:cubicBezTo>
                <a:cubicBezTo>
                  <a:pt x="3236832" y="16314"/>
                  <a:pt x="3160924" y="28997"/>
                  <a:pt x="3248527" y="18048"/>
                </a:cubicBezTo>
                <a:cubicBezTo>
                  <a:pt x="3260198" y="14158"/>
                  <a:pt x="3278963" y="7389"/>
                  <a:pt x="3290637" y="6016"/>
                </a:cubicBezTo>
                <a:cubicBezTo>
                  <a:pt x="3316603" y="2961"/>
                  <a:pt x="3342774" y="2005"/>
                  <a:pt x="3368842" y="0"/>
                </a:cubicBezTo>
                <a:cubicBezTo>
                  <a:pt x="3726615" y="12337"/>
                  <a:pt x="3433925" y="-2187"/>
                  <a:pt x="3597442" y="12032"/>
                </a:cubicBezTo>
                <a:cubicBezTo>
                  <a:pt x="3723142" y="22963"/>
                  <a:pt x="3640029" y="12101"/>
                  <a:pt x="3723774" y="24063"/>
                </a:cubicBezTo>
                <a:cubicBezTo>
                  <a:pt x="3729790" y="26068"/>
                  <a:pt x="3735669" y="28541"/>
                  <a:pt x="3741821" y="30079"/>
                </a:cubicBezTo>
                <a:cubicBezTo>
                  <a:pt x="3772467" y="37741"/>
                  <a:pt x="3792352" y="38368"/>
                  <a:pt x="3826042" y="42111"/>
                </a:cubicBezTo>
                <a:cubicBezTo>
                  <a:pt x="3876093" y="58795"/>
                  <a:pt x="3796333" y="33404"/>
                  <a:pt x="3886200" y="54142"/>
                </a:cubicBezTo>
                <a:cubicBezTo>
                  <a:pt x="3898558" y="56994"/>
                  <a:pt x="3910263" y="62163"/>
                  <a:pt x="3922295" y="66174"/>
                </a:cubicBezTo>
                <a:lnTo>
                  <a:pt x="3940342" y="72190"/>
                </a:lnTo>
                <a:cubicBezTo>
                  <a:pt x="3974432" y="70185"/>
                  <a:pt x="4008749" y="70591"/>
                  <a:pt x="4042611" y="66174"/>
                </a:cubicBezTo>
                <a:cubicBezTo>
                  <a:pt x="4055187" y="64534"/>
                  <a:pt x="4078705" y="54142"/>
                  <a:pt x="4078705" y="54142"/>
                </a:cubicBezTo>
                <a:cubicBezTo>
                  <a:pt x="4118810" y="56147"/>
                  <a:pt x="4159459" y="53278"/>
                  <a:pt x="4199021" y="60158"/>
                </a:cubicBezTo>
                <a:cubicBezTo>
                  <a:pt x="4213664" y="62705"/>
                  <a:pt x="4219588" y="88643"/>
                  <a:pt x="4229100" y="96253"/>
                </a:cubicBezTo>
                <a:cubicBezTo>
                  <a:pt x="4234052" y="100215"/>
                  <a:pt x="4241132" y="100264"/>
                  <a:pt x="4247148" y="102269"/>
                </a:cubicBezTo>
                <a:cubicBezTo>
                  <a:pt x="4267200" y="132348"/>
                  <a:pt x="4253163" y="116304"/>
                  <a:pt x="4295274" y="144379"/>
                </a:cubicBezTo>
                <a:lnTo>
                  <a:pt x="4349416" y="180474"/>
                </a:lnTo>
                <a:cubicBezTo>
                  <a:pt x="4355432" y="184484"/>
                  <a:pt x="4360604" y="190219"/>
                  <a:pt x="4367463" y="192505"/>
                </a:cubicBezTo>
                <a:lnTo>
                  <a:pt x="4385511" y="198521"/>
                </a:lnTo>
                <a:cubicBezTo>
                  <a:pt x="4397542" y="206542"/>
                  <a:pt x="4407887" y="218011"/>
                  <a:pt x="4421605" y="222584"/>
                </a:cubicBezTo>
                <a:cubicBezTo>
                  <a:pt x="4464559" y="236902"/>
                  <a:pt x="4447148" y="227581"/>
                  <a:pt x="4475748" y="246648"/>
                </a:cubicBezTo>
                <a:cubicBezTo>
                  <a:pt x="4479758" y="252664"/>
                  <a:pt x="4483150" y="259141"/>
                  <a:pt x="4487779" y="264695"/>
                </a:cubicBezTo>
                <a:cubicBezTo>
                  <a:pt x="4502252" y="282062"/>
                  <a:pt x="4506131" y="282945"/>
                  <a:pt x="4523874" y="294774"/>
                </a:cubicBezTo>
                <a:cubicBezTo>
                  <a:pt x="4555956" y="342898"/>
                  <a:pt x="4513848" y="284748"/>
                  <a:pt x="4553953" y="324853"/>
                </a:cubicBezTo>
                <a:cubicBezTo>
                  <a:pt x="4594059" y="364959"/>
                  <a:pt x="4535902" y="322846"/>
                  <a:pt x="4584032" y="354932"/>
                </a:cubicBezTo>
                <a:cubicBezTo>
                  <a:pt x="4588042" y="360948"/>
                  <a:pt x="4590509" y="368351"/>
                  <a:pt x="4596063" y="372979"/>
                </a:cubicBezTo>
                <a:cubicBezTo>
                  <a:pt x="4614839" y="388626"/>
                  <a:pt x="4619368" y="381624"/>
                  <a:pt x="4638174" y="391027"/>
                </a:cubicBezTo>
                <a:cubicBezTo>
                  <a:pt x="4690661" y="417270"/>
                  <a:pt x="4617690" y="390296"/>
                  <a:pt x="4680284" y="409074"/>
                </a:cubicBezTo>
                <a:cubicBezTo>
                  <a:pt x="4692432" y="412718"/>
                  <a:pt x="4716379" y="421105"/>
                  <a:pt x="4716379" y="421105"/>
                </a:cubicBezTo>
                <a:cubicBezTo>
                  <a:pt x="4738610" y="454452"/>
                  <a:pt x="4715692" y="428077"/>
                  <a:pt x="4746458" y="445169"/>
                </a:cubicBezTo>
                <a:cubicBezTo>
                  <a:pt x="4759098" y="452192"/>
                  <a:pt x="4782553" y="469232"/>
                  <a:pt x="4782553" y="469232"/>
                </a:cubicBezTo>
                <a:cubicBezTo>
                  <a:pt x="4786563" y="475248"/>
                  <a:pt x="4788453" y="483447"/>
                  <a:pt x="4794584" y="487279"/>
                </a:cubicBezTo>
                <a:cubicBezTo>
                  <a:pt x="4805339" y="494001"/>
                  <a:pt x="4830679" y="499311"/>
                  <a:pt x="4830679" y="499311"/>
                </a:cubicBezTo>
                <a:cubicBezTo>
                  <a:pt x="4836695" y="505327"/>
                  <a:pt x="4841290" y="513226"/>
                  <a:pt x="4848727" y="517358"/>
                </a:cubicBezTo>
                <a:cubicBezTo>
                  <a:pt x="4873616" y="531185"/>
                  <a:pt x="4906072" y="532046"/>
                  <a:pt x="4932948" y="535405"/>
                </a:cubicBezTo>
                <a:cubicBezTo>
                  <a:pt x="4934953" y="545431"/>
                  <a:pt x="4936483" y="555564"/>
                  <a:pt x="4938963" y="565484"/>
                </a:cubicBezTo>
                <a:cubicBezTo>
                  <a:pt x="4940501" y="571636"/>
                  <a:pt x="4939307" y="580696"/>
                  <a:pt x="4944979" y="583532"/>
                </a:cubicBezTo>
                <a:cubicBezTo>
                  <a:pt x="4957661" y="589873"/>
                  <a:pt x="4973053" y="587543"/>
                  <a:pt x="4987090" y="589548"/>
                </a:cubicBezTo>
                <a:cubicBezTo>
                  <a:pt x="4993106" y="591553"/>
                  <a:pt x="4999465" y="592727"/>
                  <a:pt x="5005137" y="595563"/>
                </a:cubicBezTo>
                <a:cubicBezTo>
                  <a:pt x="5011604" y="598796"/>
                  <a:pt x="5016259" y="605517"/>
                  <a:pt x="5023184" y="607595"/>
                </a:cubicBezTo>
                <a:cubicBezTo>
                  <a:pt x="5036765" y="611670"/>
                  <a:pt x="5051258" y="611606"/>
                  <a:pt x="5065295" y="613611"/>
                </a:cubicBezTo>
                <a:lnTo>
                  <a:pt x="5089358" y="649705"/>
                </a:lnTo>
                <a:lnTo>
                  <a:pt x="5101390" y="667753"/>
                </a:lnTo>
                <a:cubicBezTo>
                  <a:pt x="5105353" y="679643"/>
                  <a:pt x="5108834" y="695366"/>
                  <a:pt x="5119437" y="703848"/>
                </a:cubicBezTo>
                <a:cubicBezTo>
                  <a:pt x="5124389" y="707809"/>
                  <a:pt x="5131468" y="707858"/>
                  <a:pt x="5137484" y="709863"/>
                </a:cubicBezTo>
                <a:cubicBezTo>
                  <a:pt x="5139489" y="715879"/>
                  <a:pt x="5139538" y="722959"/>
                  <a:pt x="5143500" y="727911"/>
                </a:cubicBezTo>
                <a:cubicBezTo>
                  <a:pt x="5154993" y="742276"/>
                  <a:pt x="5165066" y="738693"/>
                  <a:pt x="5179595" y="745958"/>
                </a:cubicBezTo>
                <a:cubicBezTo>
                  <a:pt x="5221887" y="767105"/>
                  <a:pt x="5166728" y="752838"/>
                  <a:pt x="5233737" y="764005"/>
                </a:cubicBezTo>
                <a:cubicBezTo>
                  <a:pt x="5237748" y="770021"/>
                  <a:pt x="5239162" y="779116"/>
                  <a:pt x="5245769" y="782053"/>
                </a:cubicBezTo>
                <a:cubicBezTo>
                  <a:pt x="5275393" y="795220"/>
                  <a:pt x="5309722" y="780789"/>
                  <a:pt x="5269832" y="794084"/>
                </a:cubicBezTo>
                <a:cubicBezTo>
                  <a:pt x="5273842" y="800100"/>
                  <a:pt x="5275732" y="808300"/>
                  <a:pt x="5281863" y="812132"/>
                </a:cubicBezTo>
                <a:cubicBezTo>
                  <a:pt x="5292618" y="818854"/>
                  <a:pt x="5305926" y="820153"/>
                  <a:pt x="5317958" y="824163"/>
                </a:cubicBezTo>
                <a:lnTo>
                  <a:pt x="5354053" y="836195"/>
                </a:lnTo>
                <a:cubicBezTo>
                  <a:pt x="5384268" y="843749"/>
                  <a:pt x="5370272" y="839596"/>
                  <a:pt x="5396163" y="848227"/>
                </a:cubicBezTo>
                <a:cubicBezTo>
                  <a:pt x="5422232" y="846222"/>
                  <a:pt x="5448425" y="845454"/>
                  <a:pt x="5474369" y="842211"/>
                </a:cubicBezTo>
                <a:cubicBezTo>
                  <a:pt x="5480661" y="841424"/>
                  <a:pt x="5487464" y="840156"/>
                  <a:pt x="5492416" y="836195"/>
                </a:cubicBezTo>
                <a:cubicBezTo>
                  <a:pt x="5498062" y="831678"/>
                  <a:pt x="5500437" y="824164"/>
                  <a:pt x="5504448" y="818148"/>
                </a:cubicBezTo>
                <a:cubicBezTo>
                  <a:pt x="5505631" y="812230"/>
                  <a:pt x="5504531" y="772461"/>
                  <a:pt x="5528511" y="782053"/>
                </a:cubicBezTo>
                <a:cubicBezTo>
                  <a:pt x="5535224" y="784738"/>
                  <a:pt x="5533410" y="798911"/>
                  <a:pt x="5540542" y="800100"/>
                </a:cubicBezTo>
                <a:cubicBezTo>
                  <a:pt x="5584103" y="807360"/>
                  <a:pt x="5628774" y="804111"/>
                  <a:pt x="5672890" y="806116"/>
                </a:cubicBezTo>
                <a:cubicBezTo>
                  <a:pt x="5694948" y="804111"/>
                  <a:pt x="5717251" y="803949"/>
                  <a:pt x="5739063" y="800100"/>
                </a:cubicBezTo>
                <a:cubicBezTo>
                  <a:pt x="5759542" y="796486"/>
                  <a:pt x="5773942" y="786869"/>
                  <a:pt x="5793205" y="782053"/>
                </a:cubicBezTo>
                <a:cubicBezTo>
                  <a:pt x="5834885" y="771633"/>
                  <a:pt x="5809051" y="776950"/>
                  <a:pt x="5871411" y="770021"/>
                </a:cubicBezTo>
                <a:cubicBezTo>
                  <a:pt x="5877427" y="766011"/>
                  <a:pt x="5882230" y="758138"/>
                  <a:pt x="5889458" y="757990"/>
                </a:cubicBezTo>
                <a:cubicBezTo>
                  <a:pt x="6121540" y="753253"/>
                  <a:pt x="6081793" y="747126"/>
                  <a:pt x="6196263" y="770021"/>
                </a:cubicBezTo>
                <a:cubicBezTo>
                  <a:pt x="6305166" y="763214"/>
                  <a:pt x="6262022" y="774170"/>
                  <a:pt x="6328611" y="751974"/>
                </a:cubicBezTo>
                <a:lnTo>
                  <a:pt x="6346658" y="745958"/>
                </a:lnTo>
                <a:cubicBezTo>
                  <a:pt x="6366607" y="739308"/>
                  <a:pt x="6364705" y="746283"/>
                  <a:pt x="6364705" y="733927"/>
                </a:cubicBezTo>
              </a:path>
            </a:pathLst>
          </a:custGeom>
          <a:noFill/>
          <a:ln w="508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1A16E4-117B-4594-B823-D048A1DF3D20}"/>
              </a:ext>
            </a:extLst>
          </p:cNvPr>
          <p:cNvSpPr/>
          <p:nvPr/>
        </p:nvSpPr>
        <p:spPr>
          <a:xfrm>
            <a:off x="5454746" y="1516925"/>
            <a:ext cx="3232051" cy="2539025"/>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7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Demonstration Grant – Partner Agency Activities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Task 4</a:t>
            </a:r>
          </a:p>
          <a:p>
            <a:r>
              <a:rPr lang="en-US" dirty="0"/>
              <a:t>Collaborate with NWP member states</a:t>
            </a:r>
          </a:p>
          <a:p>
            <a:pPr lvl="1"/>
            <a:r>
              <a:rPr lang="en-US" dirty="0"/>
              <a:t>Conversion of ND </a:t>
            </a:r>
            <a:r>
              <a:rPr lang="en-US" dirty="0" err="1"/>
              <a:t>GeoJSON</a:t>
            </a:r>
            <a:r>
              <a:rPr lang="en-US" dirty="0"/>
              <a:t> feed</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34</a:t>
            </a:fld>
            <a:endParaRPr lang="en-US" dirty="0"/>
          </a:p>
        </p:txBody>
      </p:sp>
      <p:pic>
        <p:nvPicPr>
          <p:cNvPr id="6" name="Picture 5" descr="image of North Dakota's online traveler information system portal">
            <a:extLst>
              <a:ext uri="{FF2B5EF4-FFF2-40B4-BE49-F238E27FC236}">
                <a16:creationId xmlns:a16="http://schemas.microsoft.com/office/drawing/2014/main" id="{A8096001-8590-405C-A4F9-B3660D707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454" y="2548857"/>
            <a:ext cx="5951087" cy="3944018"/>
          </a:xfrm>
          <a:prstGeom prst="rect">
            <a:avLst/>
          </a:prstGeom>
        </p:spPr>
      </p:pic>
    </p:spTree>
    <p:extLst>
      <p:ext uri="{BB962C8B-B14F-4D97-AF65-F5344CB8AC3E}">
        <p14:creationId xmlns:p14="http://schemas.microsoft.com/office/powerpoint/2010/main" val="3909093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Partner Agency Activities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pPr marL="0" indent="0">
              <a:buNone/>
            </a:pPr>
            <a:r>
              <a:rPr lang="en-US" b="1" dirty="0">
                <a:solidFill>
                  <a:prstClr val="black"/>
                </a:solidFill>
                <a:latin typeface="Arial" charset="0"/>
              </a:rPr>
              <a:t>Why is developing solution for ND a good fit?</a:t>
            </a:r>
          </a:p>
          <a:p>
            <a:r>
              <a:rPr lang="en-US" dirty="0"/>
              <a:t>ND systems overview</a:t>
            </a:r>
          </a:p>
          <a:p>
            <a:r>
              <a:rPr lang="en-US" dirty="0"/>
              <a:t>Potential for expanded use</a:t>
            </a:r>
          </a:p>
          <a:p>
            <a:pPr marL="0" indent="0">
              <a:buNone/>
            </a:pPr>
            <a:r>
              <a:rPr lang="en-US" b="1" dirty="0">
                <a:solidFill>
                  <a:prstClr val="black"/>
                </a:solidFill>
                <a:latin typeface="Arial" charset="0"/>
              </a:rPr>
              <a:t>Challenges related to…</a:t>
            </a:r>
          </a:p>
          <a:p>
            <a:r>
              <a:rPr lang="en-US" dirty="0"/>
              <a:t>Interoperability among states</a:t>
            </a:r>
          </a:p>
          <a:p>
            <a:r>
              <a:rPr lang="en-US" dirty="0"/>
              <a:t>Overlapping agencies</a:t>
            </a:r>
          </a:p>
          <a:p>
            <a:r>
              <a:rPr lang="en-US" dirty="0"/>
              <a:t>Ownership/governance questions</a:t>
            </a:r>
          </a:p>
          <a:p>
            <a:pPr marL="0" indent="0">
              <a:buNone/>
            </a:pPr>
            <a:r>
              <a:rPr lang="en-US" b="1" dirty="0">
                <a:solidFill>
                  <a:prstClr val="black"/>
                </a:solidFill>
                <a:latin typeface="Arial" charset="0"/>
              </a:rPr>
              <a:t>Collaboration with…</a:t>
            </a:r>
          </a:p>
          <a:p>
            <a:r>
              <a:rPr lang="en-US" dirty="0"/>
              <a:t>North Dakota</a:t>
            </a:r>
          </a:p>
          <a:p>
            <a:r>
              <a:rPr lang="en-US" dirty="0"/>
              <a:t>City of Seattle and other local agencies</a:t>
            </a:r>
          </a:p>
          <a:p>
            <a:r>
              <a:rPr lang="en-US" dirty="0"/>
              <a:t>You?</a:t>
            </a:r>
          </a:p>
          <a:p>
            <a:pPr marL="0" indent="0">
              <a:buNone/>
            </a:pPr>
            <a:r>
              <a:rPr lang="en-US" b="1" dirty="0">
                <a:solidFill>
                  <a:prstClr val="black"/>
                </a:solidFill>
                <a:latin typeface="Arial" charset="0"/>
              </a:rPr>
              <a:t>Opportunities moving forward</a:t>
            </a:r>
          </a:p>
          <a:p>
            <a:r>
              <a:rPr lang="en-US" dirty="0"/>
              <a:t>Any agency or group that develops solutions in .NET can make use of our efforts for their own feed thereby increasing </a:t>
            </a:r>
            <a:r>
              <a:rPr lang="en-US" dirty="0" err="1"/>
              <a:t>WZDx</a:t>
            </a:r>
            <a:r>
              <a:rPr lang="en-US" dirty="0"/>
              <a:t> adoption and widespread success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35</a:t>
            </a:fld>
            <a:endParaRPr lang="en-US" dirty="0"/>
          </a:p>
        </p:txBody>
      </p:sp>
    </p:spTree>
    <p:extLst>
      <p:ext uri="{BB962C8B-B14F-4D97-AF65-F5344CB8AC3E}">
        <p14:creationId xmlns:p14="http://schemas.microsoft.com/office/powerpoint/2010/main" val="773784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 .NET Core Library Demo</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1" y="1003887"/>
            <a:ext cx="8229599" cy="4525963"/>
          </a:xfrm>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36</a:t>
            </a:fld>
            <a:endParaRPr lang="en-US" dirty="0"/>
          </a:p>
        </p:txBody>
      </p:sp>
      <p:pic>
        <p:nvPicPr>
          <p:cNvPr id="5" name="Picture 4" descr="screenshot of WZDx WSDOT model hosting on GitHub">
            <a:extLst>
              <a:ext uri="{FF2B5EF4-FFF2-40B4-BE49-F238E27FC236}">
                <a16:creationId xmlns:a16="http://schemas.microsoft.com/office/drawing/2014/main" id="{AB52E25B-EBE2-5963-F19D-0D21F3688BA9}"/>
              </a:ext>
            </a:extLst>
          </p:cNvPr>
          <p:cNvPicPr>
            <a:picLocks noChangeAspect="1"/>
          </p:cNvPicPr>
          <p:nvPr/>
        </p:nvPicPr>
        <p:blipFill>
          <a:blip r:embed="rId3"/>
          <a:stretch>
            <a:fillRect/>
          </a:stretch>
        </p:blipFill>
        <p:spPr>
          <a:xfrm>
            <a:off x="159027" y="1417638"/>
            <a:ext cx="7404915" cy="3856727"/>
          </a:xfrm>
          <a:prstGeom prst="rect">
            <a:avLst/>
          </a:prstGeom>
        </p:spPr>
      </p:pic>
      <p:pic>
        <p:nvPicPr>
          <p:cNvPr id="6" name="Picture 5" descr="Screenshot of WSDOT.WZDx.Models nuget.org hosting">
            <a:extLst>
              <a:ext uri="{FF2B5EF4-FFF2-40B4-BE49-F238E27FC236}">
                <a16:creationId xmlns:a16="http://schemas.microsoft.com/office/drawing/2014/main" id="{A3841DED-0C0E-A8E5-7B0A-2D9829F433A1}"/>
              </a:ext>
            </a:extLst>
          </p:cNvPr>
          <p:cNvPicPr>
            <a:picLocks noChangeAspect="1"/>
          </p:cNvPicPr>
          <p:nvPr/>
        </p:nvPicPr>
        <p:blipFill>
          <a:blip r:embed="rId4"/>
          <a:stretch>
            <a:fillRect/>
          </a:stretch>
        </p:blipFill>
        <p:spPr>
          <a:xfrm>
            <a:off x="4572000" y="3429000"/>
            <a:ext cx="4572000" cy="3034448"/>
          </a:xfrm>
          <a:prstGeom prst="rect">
            <a:avLst/>
          </a:prstGeom>
        </p:spPr>
      </p:pic>
    </p:spTree>
    <p:extLst>
      <p:ext uri="{BB962C8B-B14F-4D97-AF65-F5344CB8AC3E}">
        <p14:creationId xmlns:p14="http://schemas.microsoft.com/office/powerpoint/2010/main" val="3348698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Other WSDOT Smart Work Zone Practices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Innovative PCMS use and queue management/smart work zone specifications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GSP for requiring smart arrow boards on all interstate projects</a:t>
            </a: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37</a:t>
            </a:fld>
            <a:endParaRPr lang="en-US" dirty="0"/>
          </a:p>
        </p:txBody>
      </p:sp>
      <p:pic>
        <p:nvPicPr>
          <p:cNvPr id="6" name="Picture 5" descr="image illustrating a concept I could go into more detail if desired and time allows">
            <a:extLst>
              <a:ext uri="{FF2B5EF4-FFF2-40B4-BE49-F238E27FC236}">
                <a16:creationId xmlns:a16="http://schemas.microsoft.com/office/drawing/2014/main" id="{44FDE365-630D-46C0-AF3B-52ACC5EC9A3B}"/>
              </a:ext>
            </a:extLst>
          </p:cNvPr>
          <p:cNvPicPr>
            <a:picLocks noChangeAspect="1"/>
          </p:cNvPicPr>
          <p:nvPr/>
        </p:nvPicPr>
        <p:blipFill>
          <a:blip r:embed="rId3"/>
          <a:stretch>
            <a:fillRect/>
          </a:stretch>
        </p:blipFill>
        <p:spPr>
          <a:xfrm>
            <a:off x="0" y="2534781"/>
            <a:ext cx="9144000" cy="3912287"/>
          </a:xfrm>
          <a:prstGeom prst="rect">
            <a:avLst/>
          </a:prstGeom>
        </p:spPr>
      </p:pic>
    </p:spTree>
    <p:extLst>
      <p:ext uri="{BB962C8B-B14F-4D97-AF65-F5344CB8AC3E}">
        <p14:creationId xmlns:p14="http://schemas.microsoft.com/office/powerpoint/2010/main" val="87011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38</a:t>
            </a:fld>
            <a:endParaRPr lang="en-US" dirty="0"/>
          </a:p>
        </p:txBody>
      </p:sp>
      <p:pic>
        <p:nvPicPr>
          <p:cNvPr id="6" name="Picture 5" descr="Image of typical incident response and support activity under live traffic">
            <a:extLst>
              <a:ext uri="{FF2B5EF4-FFF2-40B4-BE49-F238E27FC236}">
                <a16:creationId xmlns:a16="http://schemas.microsoft.com/office/drawing/2014/main" id="{7926D5F2-9FD7-4E2F-8211-9B8C817E4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198" y="2703687"/>
            <a:ext cx="5075603" cy="2855027"/>
          </a:xfrm>
          <a:prstGeom prst="rect">
            <a:avLst/>
          </a:prstGeom>
        </p:spPr>
      </p:pic>
    </p:spTree>
    <p:extLst>
      <p:ext uri="{BB962C8B-B14F-4D97-AF65-F5344CB8AC3E}">
        <p14:creationId xmlns:p14="http://schemas.microsoft.com/office/powerpoint/2010/main" val="87004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41007" y="647701"/>
            <a:ext cx="3626793" cy="3579176"/>
          </a:xfrm>
          <a:prstGeom prst="rect">
            <a:avLst/>
          </a:prstGeom>
        </p:spPr>
      </p:pic>
      <p:sp>
        <p:nvSpPr>
          <p:cNvPr id="13" name="Rectangle 12"/>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Content Placeholder 2"/>
          <p:cNvSpPr>
            <a:spLocks noGrp="1"/>
          </p:cNvSpPr>
          <p:nvPr>
            <p:ph idx="1"/>
          </p:nvPr>
        </p:nvSpPr>
        <p:spPr>
          <a:xfrm>
            <a:off x="0" y="0"/>
            <a:ext cx="9144000" cy="696728"/>
          </a:xfrm>
        </p:spPr>
        <p:txBody>
          <a:bodyPr>
            <a:normAutofit/>
          </a:bodyPr>
          <a:lstStyle/>
          <a:p>
            <a:pPr marL="0" indent="0" algn="ctr">
              <a:buNone/>
            </a:pPr>
            <a:r>
              <a:rPr lang="en-US" sz="3200" b="1" dirty="0">
                <a:solidFill>
                  <a:srgbClr val="FF6600"/>
                </a:solidFill>
                <a:latin typeface="Tahoma" panose="020B0604030504040204" pitchFamily="34" charset="0"/>
                <a:ea typeface="Tahoma" panose="020B0604030504040204" pitchFamily="34" charset="0"/>
                <a:cs typeface="Tahoma" panose="020B0604030504040204" pitchFamily="34" charset="0"/>
              </a:rPr>
              <a:t>Work Zone Queue Mitigation Strategies</a:t>
            </a:r>
          </a:p>
        </p:txBody>
      </p:sp>
      <p:sp>
        <p:nvSpPr>
          <p:cNvPr id="8" name="Slide Number Placeholder 7"/>
          <p:cNvSpPr>
            <a:spLocks noGrp="1"/>
          </p:cNvSpPr>
          <p:nvPr>
            <p:ph type="sldNum" sz="quarter" idx="4294967295"/>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5B58926C-D450-4E3B-9B2C-D1B0733D809E}" type="slidenum">
              <a:rPr lang="en-US" altLang="en-US" smtClean="0"/>
              <a:pPr>
                <a:defRPr/>
              </a:pPr>
              <a:t>39</a:t>
            </a:fld>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267200" y="4419600"/>
            <a:ext cx="4876800" cy="2031325"/>
          </a:xfrm>
          <a:prstGeom prst="rect">
            <a:avLst/>
          </a:prstGeom>
          <a:noFill/>
        </p:spPr>
        <p:txBody>
          <a:bodyPr wrap="square" rtlCol="0">
            <a:spAutoFit/>
          </a:bodyPr>
          <a:lstStyle/>
          <a:p>
            <a:r>
              <a:rPr lang="en-US" sz="2000" b="1" u="sng" dirty="0">
                <a:solidFill>
                  <a:srgbClr val="FF6600"/>
                </a:solidFill>
                <a:latin typeface="Tahoma" panose="020B0604030504040204" pitchFamily="34" charset="0"/>
                <a:ea typeface="Tahoma" panose="020B0604030504040204" pitchFamily="34" charset="0"/>
                <a:cs typeface="Tahoma" panose="020B0604030504040204" pitchFamily="34" charset="0"/>
              </a:rPr>
              <a:t>Truck-Mounted PCMS</a:t>
            </a: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Work vehicle moves up and down shoulder remaining ½± mile upstream of queue</a:t>
            </a:r>
          </a:p>
          <a:p>
            <a:pPr marL="285750" indent="-174625">
              <a:buFont typeface="Arial" panose="020B0604020202020204" pitchFamily="34" charset="0"/>
              <a:buChar char="•"/>
            </a:pPr>
            <a:endParaRPr lang="en-US" sz="600" dirty="0">
              <a:latin typeface="Tahoma" panose="020B0604030504040204" pitchFamily="34" charset="0"/>
              <a:ea typeface="Tahoma" panose="020B0604030504040204" pitchFamily="34" charset="0"/>
              <a:cs typeface="Tahoma" panose="020B0604030504040204" pitchFamily="34" charset="0"/>
            </a:endParaRP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Remove vehicle when queue dissipates</a:t>
            </a:r>
          </a:p>
          <a:p>
            <a:pPr marL="285750" indent="-174625">
              <a:buFont typeface="Arial" panose="020B0604020202020204" pitchFamily="34" charset="0"/>
              <a:buChar char="•"/>
            </a:pPr>
            <a:endParaRPr lang="en-US" sz="600" dirty="0">
              <a:latin typeface="Tahoma" panose="020B0604030504040204" pitchFamily="34" charset="0"/>
              <a:ea typeface="Tahoma" panose="020B0604030504040204" pitchFamily="34" charset="0"/>
              <a:cs typeface="Tahoma" panose="020B0604030504040204" pitchFamily="34" charset="0"/>
            </a:endParaRPr>
          </a:p>
          <a:p>
            <a:pPr marL="111125"/>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For intermittent WZ queueing over 1.5 mile (when extending behind PCMS)</a:t>
            </a:r>
          </a:p>
        </p:txBody>
      </p:sp>
      <p:sp>
        <p:nvSpPr>
          <p:cNvPr id="12" name="TextBox 11"/>
          <p:cNvSpPr txBox="1"/>
          <p:nvPr/>
        </p:nvSpPr>
        <p:spPr>
          <a:xfrm>
            <a:off x="457200" y="975689"/>
            <a:ext cx="4267200" cy="2492990"/>
          </a:xfrm>
          <a:prstGeom prst="rect">
            <a:avLst/>
          </a:prstGeom>
          <a:noFill/>
        </p:spPr>
        <p:txBody>
          <a:bodyPr wrap="square" rtlCol="0">
            <a:spAutoFit/>
          </a:bodyPr>
          <a:lstStyle/>
          <a:p>
            <a:r>
              <a:rPr lang="en-US" sz="2000" b="1" u="sng" dirty="0">
                <a:solidFill>
                  <a:srgbClr val="FF6600"/>
                </a:solidFill>
                <a:latin typeface="Tahoma" panose="020B0604030504040204" pitchFamily="34" charset="0"/>
                <a:ea typeface="Tahoma" panose="020B0604030504040204" pitchFamily="34" charset="0"/>
                <a:cs typeface="Tahoma" panose="020B0604030504040204" pitchFamily="34" charset="0"/>
              </a:rPr>
              <a:t>3-Phase PCMS</a:t>
            </a: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Adds a 3</a:t>
            </a:r>
            <a:r>
              <a:rPr lang="en-US" baseline="30000" dirty="0">
                <a:latin typeface="Tahoma" panose="020B0604030504040204" pitchFamily="34" charset="0"/>
                <a:ea typeface="Tahoma" panose="020B0604030504040204" pitchFamily="34" charset="0"/>
                <a:cs typeface="Tahoma" panose="020B0604030504040204" pitchFamily="34" charset="0"/>
              </a:rPr>
              <a:t>rd</a:t>
            </a:r>
            <a:r>
              <a:rPr lang="en-US" dirty="0">
                <a:latin typeface="Tahoma" panose="020B0604030504040204" pitchFamily="34" charset="0"/>
                <a:ea typeface="Tahoma" panose="020B0604030504040204" pitchFamily="34" charset="0"/>
                <a:cs typeface="Tahoma" panose="020B0604030504040204" pitchFamily="34" charset="0"/>
              </a:rPr>
              <a:t> phase to PCMS when queues are present</a:t>
            </a:r>
          </a:p>
          <a:p>
            <a:pPr marL="285750" indent="-174625">
              <a:buFont typeface="Arial" panose="020B0604020202020204" pitchFamily="34" charset="0"/>
              <a:buChar char="•"/>
            </a:pPr>
            <a:endParaRPr lang="en-US" sz="600" dirty="0">
              <a:latin typeface="Tahoma" panose="020B0604030504040204" pitchFamily="34" charset="0"/>
              <a:ea typeface="Tahoma" panose="020B0604030504040204" pitchFamily="34" charset="0"/>
              <a:cs typeface="Tahoma" panose="020B0604030504040204" pitchFamily="34" charset="0"/>
            </a:endParaRP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When queues dissipate, change back to 2 phases @ 2 second display</a:t>
            </a:r>
          </a:p>
          <a:p>
            <a:endParaRPr lang="en-US" dirty="0">
              <a:solidFill>
                <a:srgbClr val="DA5800"/>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For intermittent WZ queuing that dissipates, up to 1.5 miles</a:t>
            </a:r>
          </a:p>
        </p:txBody>
      </p:sp>
      <p:cxnSp>
        <p:nvCxnSpPr>
          <p:cNvPr id="6" name="Straight Connector 5"/>
          <p:cNvCxnSpPr/>
          <p:nvPr/>
        </p:nvCxnSpPr>
        <p:spPr>
          <a:xfrm>
            <a:off x="105295" y="4267200"/>
            <a:ext cx="8886305" cy="0"/>
          </a:xfrm>
          <a:prstGeom prst="line">
            <a:avLst/>
          </a:prstGeom>
          <a:ln w="31750">
            <a:solidFill>
              <a:srgbClr val="FF6600"/>
            </a:solidFill>
          </a:ln>
        </p:spPr>
        <p:style>
          <a:lnRef idx="1">
            <a:schemeClr val="accent1"/>
          </a:lnRef>
          <a:fillRef idx="0">
            <a:schemeClr val="accent1"/>
          </a:fillRef>
          <a:effectRef idx="0">
            <a:schemeClr val="accent1"/>
          </a:effectRef>
          <a:fontRef idx="minor">
            <a:schemeClr val="tx1"/>
          </a:fontRef>
        </p:style>
      </p:cxnSp>
      <p:sp>
        <p:nvSpPr>
          <p:cNvPr id="19" name="Text Box 10"/>
          <p:cNvSpPr txBox="1">
            <a:spLocks noChangeArrowheads="1"/>
          </p:cNvSpPr>
          <p:nvPr/>
        </p:nvSpPr>
        <p:spPr bwMode="auto">
          <a:xfrm>
            <a:off x="7772400" y="653796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50000"/>
              </a:spcBef>
              <a:buClrTx/>
              <a:buSzTx/>
              <a:buFontTx/>
              <a:buNone/>
            </a:pPr>
            <a:r>
              <a:rPr kumimoji="1" lang="en-US" altLang="en-US" sz="1200" b="1" i="1" dirty="0">
                <a:solidFill>
                  <a:schemeClr val="bg1"/>
                </a:solidFill>
                <a:latin typeface="Tahoma" panose="020B0604030504040204" pitchFamily="34" charset="0"/>
                <a:ea typeface="Tahoma" panose="020B0604030504040204" pitchFamily="34" charset="0"/>
                <a:cs typeface="Tahoma" panose="020B0604030504040204" pitchFamily="34" charset="0"/>
              </a:rPr>
              <a:t>4-22</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4800" y="4521219"/>
            <a:ext cx="3733800" cy="1775202"/>
          </a:xfrm>
          <a:prstGeom prst="rect">
            <a:avLst/>
          </a:prstGeom>
        </p:spPr>
      </p:pic>
    </p:spTree>
    <p:extLst>
      <p:ext uri="{BB962C8B-B14F-4D97-AF65-F5344CB8AC3E}">
        <p14:creationId xmlns:p14="http://schemas.microsoft.com/office/powerpoint/2010/main" val="68503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ZDx development and publishing activity as of April 2022">
            <a:extLst>
              <a:ext uri="{FF2B5EF4-FFF2-40B4-BE49-F238E27FC236}">
                <a16:creationId xmlns:a16="http://schemas.microsoft.com/office/drawing/2014/main" id="{FDFB9183-47E0-45F9-ABF5-E217492D1EC8}"/>
              </a:ext>
            </a:extLst>
          </p:cNvPr>
          <p:cNvPicPr>
            <a:picLocks noChangeAspect="1"/>
          </p:cNvPicPr>
          <p:nvPr/>
        </p:nvPicPr>
        <p:blipFill rotWithShape="1">
          <a:blip r:embed="rId3">
            <a:extLst>
              <a:ext uri="{28A0092B-C50C-407E-A947-70E740481C1C}">
                <a14:useLocalDpi xmlns:a14="http://schemas.microsoft.com/office/drawing/2010/main" val="0"/>
              </a:ext>
            </a:extLst>
          </a:blip>
          <a:srcRect t="2240" r="3159" b="13435"/>
          <a:stretch/>
        </p:blipFill>
        <p:spPr>
          <a:xfrm>
            <a:off x="2003101" y="1996874"/>
            <a:ext cx="7140900" cy="4497595"/>
          </a:xfrm>
          <a:prstGeom prst="rect">
            <a:avLst/>
          </a:prstGeom>
        </p:spPr>
      </p:pic>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National Efforts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0" y="853874"/>
            <a:ext cx="8229600" cy="4525963"/>
          </a:xfrm>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WZDI:  </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US Department of Transportation and Federal Highway Administration establish need</a:t>
            </a:r>
          </a:p>
          <a:p>
            <a:pPr marL="0" indent="0" defTabSz="1219170" fontAlgn="base">
              <a:lnSpc>
                <a:spcPct val="150000"/>
              </a:lnSpc>
              <a:spcBef>
                <a:spcPct val="0"/>
              </a:spcBef>
              <a:spcAft>
                <a:spcPct val="0"/>
              </a:spcAft>
              <a:buNone/>
            </a:pPr>
            <a:r>
              <a:rPr lang="en-US" b="1" dirty="0" err="1">
                <a:solidFill>
                  <a:prstClr val="black"/>
                </a:solidFill>
                <a:latin typeface="Arial" charset="0"/>
              </a:rPr>
              <a:t>WZDx</a:t>
            </a:r>
            <a:r>
              <a:rPr lang="en-US" b="1" dirty="0">
                <a:solidFill>
                  <a:prstClr val="black"/>
                </a:solidFill>
                <a:latin typeface="Arial" charset="0"/>
              </a:rPr>
              <a:t>:  </a:t>
            </a:r>
          </a:p>
          <a:p>
            <a:pPr marL="0" indent="0" defTabSz="1219170">
              <a:lnSpc>
                <a:spcPct val="150000"/>
              </a:lnSpc>
              <a:spcBef>
                <a:spcPct val="0"/>
              </a:spcBef>
              <a:buNone/>
            </a:pPr>
            <a:r>
              <a:rPr lang="en-US" dirty="0">
                <a:solidFill>
                  <a:prstClr val="black"/>
                </a:solidFill>
                <a:latin typeface="Arial" charset="0"/>
              </a:rPr>
              <a:t>Notice of Funding Opportunity </a:t>
            </a:r>
          </a:p>
          <a:p>
            <a:pPr marL="0" indent="0" defTabSz="1219170" fontAlgn="base">
              <a:lnSpc>
                <a:spcPct val="150000"/>
              </a:lnSpc>
              <a:spcBef>
                <a:spcPct val="0"/>
              </a:spcBef>
              <a:spcAft>
                <a:spcPct val="0"/>
              </a:spcAft>
              <a:buNone/>
            </a:pPr>
            <a:r>
              <a:rPr lang="en-US" dirty="0">
                <a:solidFill>
                  <a:prstClr val="black"/>
                </a:solidFill>
                <a:latin typeface="Arial" charset="0"/>
              </a:rPr>
              <a:t>released June 2020</a:t>
            </a:r>
            <a:endParaRPr lang="en-US" b="1" dirty="0">
              <a:solidFill>
                <a:prstClr val="black"/>
              </a:solidFill>
              <a:highlight>
                <a:srgbClr val="FFFF00"/>
              </a:highlight>
              <a:latin typeface="Arial" charset="0"/>
            </a:endParaRPr>
          </a:p>
          <a:p>
            <a:pPr marL="0" indent="0" defTabSz="1219170" fontAlgn="base">
              <a:lnSpc>
                <a:spcPct val="150000"/>
              </a:lnSpc>
              <a:spcBef>
                <a:spcPct val="0"/>
              </a:spcBef>
              <a:spcAft>
                <a:spcPct val="0"/>
              </a:spcAft>
              <a:buNone/>
            </a:pPr>
            <a:r>
              <a:rPr lang="en-US" b="1" dirty="0">
                <a:solidFill>
                  <a:prstClr val="black"/>
                </a:solidFill>
                <a:latin typeface="Arial" charset="0"/>
              </a:rPr>
              <a:t>Goals:</a:t>
            </a:r>
          </a:p>
          <a:p>
            <a:pPr defTabSz="1219170" fontAlgn="base">
              <a:lnSpc>
                <a:spcPct val="150000"/>
              </a:lnSpc>
              <a:spcBef>
                <a:spcPct val="0"/>
              </a:spcBef>
              <a:spcAft>
                <a:spcPct val="0"/>
              </a:spcAft>
              <a:buAutoNum type="arabicPeriod"/>
            </a:pPr>
            <a:r>
              <a:rPr lang="en-US" dirty="0">
                <a:solidFill>
                  <a:prstClr val="black"/>
                </a:solidFill>
                <a:latin typeface="Arial" charset="0"/>
              </a:rPr>
              <a:t>Publish new feeds</a:t>
            </a:r>
          </a:p>
          <a:p>
            <a:pPr defTabSz="1219170" fontAlgn="base">
              <a:lnSpc>
                <a:spcPct val="150000"/>
              </a:lnSpc>
              <a:spcBef>
                <a:spcPct val="0"/>
              </a:spcBef>
              <a:spcAft>
                <a:spcPct val="0"/>
              </a:spcAft>
              <a:buAutoNum type="arabicPeriod"/>
            </a:pPr>
            <a:r>
              <a:rPr lang="en-US" dirty="0">
                <a:solidFill>
                  <a:prstClr val="black"/>
                </a:solidFill>
                <a:latin typeface="Arial" charset="0"/>
              </a:rPr>
              <a:t>Expand area</a:t>
            </a:r>
          </a:p>
          <a:p>
            <a:pPr defTabSz="1219170" fontAlgn="base">
              <a:lnSpc>
                <a:spcPct val="150000"/>
              </a:lnSpc>
              <a:spcBef>
                <a:spcPct val="0"/>
              </a:spcBef>
              <a:spcAft>
                <a:spcPct val="0"/>
              </a:spcAft>
              <a:buAutoNum type="arabicPeriod"/>
            </a:pPr>
            <a:r>
              <a:rPr lang="en-US" dirty="0">
                <a:solidFill>
                  <a:prstClr val="black"/>
                </a:solidFill>
                <a:latin typeface="Arial" charset="0"/>
              </a:rPr>
              <a:t>Increase fields</a:t>
            </a:r>
          </a:p>
          <a:p>
            <a:pPr marL="457200" lvl="1" indent="0" defTabSz="1219170">
              <a:lnSpc>
                <a:spcPct val="150000"/>
              </a:lnSpc>
              <a:spcBef>
                <a:spcPct val="0"/>
              </a:spcBef>
              <a:buNone/>
            </a:pPr>
            <a:r>
              <a:rPr lang="en-US" dirty="0">
                <a:solidFill>
                  <a:prstClr val="black"/>
                </a:solidFill>
                <a:latin typeface="Arial" charset="0"/>
              </a:rPr>
              <a:t>provided</a:t>
            </a:r>
          </a:p>
          <a:p>
            <a:pPr defTabSz="1219170" fontAlgn="base">
              <a:lnSpc>
                <a:spcPct val="150000"/>
              </a:lnSpc>
              <a:spcBef>
                <a:spcPct val="0"/>
              </a:spcBef>
              <a:spcAft>
                <a:spcPct val="0"/>
              </a:spcAft>
              <a:buAutoNum type="arabicPeriod"/>
            </a:pPr>
            <a:r>
              <a:rPr lang="en-US" dirty="0">
                <a:solidFill>
                  <a:prstClr val="black"/>
                </a:solidFill>
                <a:latin typeface="Arial" charset="0"/>
              </a:rPr>
              <a:t>Automate/improve</a:t>
            </a:r>
          </a:p>
          <a:p>
            <a:pPr marL="457200" lvl="1" indent="0" defTabSz="1219170">
              <a:lnSpc>
                <a:spcPct val="150000"/>
              </a:lnSpc>
              <a:spcBef>
                <a:spcPct val="0"/>
              </a:spcBef>
              <a:buNone/>
            </a:pPr>
            <a:r>
              <a:rPr lang="en-US" dirty="0">
                <a:solidFill>
                  <a:prstClr val="black"/>
                </a:solidFill>
                <a:latin typeface="Arial" charset="0"/>
              </a:rPr>
              <a:t>process &amp; quality</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4</a:t>
            </a:fld>
            <a:endParaRPr lang="en-US" dirty="0"/>
          </a:p>
        </p:txBody>
      </p:sp>
    </p:spTree>
    <p:extLst>
      <p:ext uri="{BB962C8B-B14F-4D97-AF65-F5344CB8AC3E}">
        <p14:creationId xmlns:p14="http://schemas.microsoft.com/office/powerpoint/2010/main" val="1044586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Content Placeholder 2"/>
          <p:cNvSpPr>
            <a:spLocks noGrp="1"/>
          </p:cNvSpPr>
          <p:nvPr>
            <p:ph idx="1"/>
          </p:nvPr>
        </p:nvSpPr>
        <p:spPr>
          <a:xfrm>
            <a:off x="0" y="0"/>
            <a:ext cx="9144000" cy="696728"/>
          </a:xfrm>
        </p:spPr>
        <p:txBody>
          <a:bodyPr>
            <a:normAutofit/>
          </a:bodyPr>
          <a:lstStyle/>
          <a:p>
            <a:pPr marL="0" indent="0" algn="ctr">
              <a:buNone/>
            </a:pP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Work Zone Queue Mitigation Strategies</a:t>
            </a:r>
          </a:p>
        </p:txBody>
      </p:sp>
      <p:sp>
        <p:nvSpPr>
          <p:cNvPr id="8" name="Slide Number Placeholder 7"/>
          <p:cNvSpPr>
            <a:spLocks noGrp="1"/>
          </p:cNvSpPr>
          <p:nvPr>
            <p:ph type="sldNum" sz="quarter" idx="4294967295"/>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5B58926C-D450-4E3B-9B2C-D1B0733D809E}" type="slidenum">
              <a:rPr lang="en-US" altLang="en-US" smtClean="0"/>
              <a:pPr>
                <a:defRPr/>
              </a:pPr>
              <a:t>40</a:t>
            </a:fld>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267200" y="4876561"/>
            <a:ext cx="4876800" cy="1600438"/>
          </a:xfrm>
          <a:prstGeom prst="rect">
            <a:avLst/>
          </a:prstGeom>
          <a:noFill/>
        </p:spPr>
        <p:txBody>
          <a:bodyPr wrap="square" rtlCol="0">
            <a:spAutoFit/>
          </a:bodyPr>
          <a:lstStyle/>
          <a:p>
            <a:r>
              <a:rPr lang="en-US" sz="2000" b="1" u="sng" dirty="0">
                <a:solidFill>
                  <a:srgbClr val="FF6600"/>
                </a:solidFill>
                <a:latin typeface="Tahoma" panose="020B0604030504040204" pitchFamily="34" charset="0"/>
                <a:ea typeface="Tahoma" panose="020B0604030504040204" pitchFamily="34" charset="0"/>
                <a:cs typeface="Tahoma" panose="020B0604030504040204" pitchFamily="34" charset="0"/>
              </a:rPr>
              <a:t>Smart Work Zone Systems</a:t>
            </a: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Traffic queue warning</a:t>
            </a: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Zipper merge</a:t>
            </a: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Travel delay</a:t>
            </a:r>
          </a:p>
          <a:p>
            <a:pPr marL="285750" indent="-285750">
              <a:buFont typeface="Arial" panose="020B0604020202020204" pitchFamily="34" charset="0"/>
              <a:buChar char="•"/>
            </a:pPr>
            <a:endParaRPr lang="en-US" sz="600" dirty="0">
              <a:latin typeface="Tahoma" panose="020B0604030504040204" pitchFamily="34" charset="0"/>
              <a:ea typeface="Tahoma" panose="020B0604030504040204" pitchFamily="34" charset="0"/>
              <a:cs typeface="Tahoma" panose="020B0604030504040204" pitchFamily="34" charset="0"/>
            </a:endParaRPr>
          </a:p>
          <a:p>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For regular, reoccurring 6+ mile WZ queues</a:t>
            </a:r>
          </a:p>
        </p:txBody>
      </p:sp>
      <p:sp>
        <p:nvSpPr>
          <p:cNvPr id="12" name="TextBox 11"/>
          <p:cNvSpPr txBox="1"/>
          <p:nvPr/>
        </p:nvSpPr>
        <p:spPr>
          <a:xfrm>
            <a:off x="457200" y="975689"/>
            <a:ext cx="3657600" cy="1846659"/>
          </a:xfrm>
          <a:prstGeom prst="rect">
            <a:avLst/>
          </a:prstGeom>
          <a:noFill/>
        </p:spPr>
        <p:txBody>
          <a:bodyPr wrap="square" rtlCol="0">
            <a:spAutoFit/>
          </a:bodyPr>
          <a:lstStyle/>
          <a:p>
            <a:r>
              <a:rPr lang="en-US" sz="2000" b="1" u="sng" dirty="0">
                <a:solidFill>
                  <a:srgbClr val="FF6600"/>
                </a:solidFill>
                <a:latin typeface="Tahoma" panose="020B0604030504040204" pitchFamily="34" charset="0"/>
                <a:ea typeface="Tahoma" panose="020B0604030504040204" pitchFamily="34" charset="0"/>
                <a:cs typeface="Tahoma" panose="020B0604030504040204" pitchFamily="34" charset="0"/>
              </a:rPr>
              <a:t>Queue Warning System</a:t>
            </a:r>
          </a:p>
          <a:p>
            <a:pPr marL="285750" indent="-17462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Simple traffic queue warning messages in real-time</a:t>
            </a:r>
          </a:p>
          <a:p>
            <a:endParaRPr lang="en-US" dirty="0">
              <a:solidFill>
                <a:srgbClr val="DA5800"/>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For intermittent WZ queuing that dissipates, up to 2-3 miles</a:t>
            </a:r>
          </a:p>
        </p:txBody>
      </p:sp>
      <p:cxnSp>
        <p:nvCxnSpPr>
          <p:cNvPr id="6" name="Straight Connector 5"/>
          <p:cNvCxnSpPr/>
          <p:nvPr/>
        </p:nvCxnSpPr>
        <p:spPr>
          <a:xfrm>
            <a:off x="105295" y="3200400"/>
            <a:ext cx="8886305" cy="0"/>
          </a:xfrm>
          <a:prstGeom prst="line">
            <a:avLst/>
          </a:prstGeom>
          <a:ln w="31750">
            <a:solidFill>
              <a:srgbClr val="FF66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105295" y="3312501"/>
            <a:ext cx="3704705" cy="3122903"/>
          </a:xfrm>
          <a:prstGeom prst="rect">
            <a:avLst/>
          </a:prstGeom>
        </p:spPr>
      </p:pic>
      <p:pic>
        <p:nvPicPr>
          <p:cNvPr id="18" name="Picture 17"/>
          <p:cNvPicPr>
            <a:picLocks noChangeAspect="1"/>
          </p:cNvPicPr>
          <p:nvPr/>
        </p:nvPicPr>
        <p:blipFill>
          <a:blip r:embed="rId4"/>
          <a:stretch>
            <a:fillRect/>
          </a:stretch>
        </p:blipFill>
        <p:spPr>
          <a:xfrm>
            <a:off x="4668714" y="3302222"/>
            <a:ext cx="4322886" cy="1564059"/>
          </a:xfrm>
          <a:prstGeom prst="rect">
            <a:avLst/>
          </a:prstGeom>
        </p:spPr>
      </p:pic>
      <p:sp>
        <p:nvSpPr>
          <p:cNvPr id="19" name="Text Box 10"/>
          <p:cNvSpPr txBox="1">
            <a:spLocks noChangeArrowheads="1"/>
          </p:cNvSpPr>
          <p:nvPr/>
        </p:nvSpPr>
        <p:spPr bwMode="auto">
          <a:xfrm>
            <a:off x="7772400" y="653796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50000"/>
              </a:spcBef>
              <a:buClrTx/>
              <a:buSzTx/>
              <a:buFontTx/>
              <a:buNone/>
            </a:pPr>
            <a:r>
              <a:rPr kumimoji="1" lang="en-US" altLang="en-US" sz="1200" b="1" i="1" dirty="0">
                <a:solidFill>
                  <a:schemeClr val="bg1"/>
                </a:solidFill>
                <a:latin typeface="Tahoma" panose="020B0604030504040204" pitchFamily="34" charset="0"/>
                <a:ea typeface="Tahoma" panose="020B0604030504040204" pitchFamily="34" charset="0"/>
                <a:cs typeface="Tahoma" panose="020B0604030504040204" pitchFamily="34" charset="0"/>
              </a:rPr>
              <a:t>4-23 to 4-24</a:t>
            </a:r>
          </a:p>
        </p:txBody>
      </p:sp>
      <p:pic>
        <p:nvPicPr>
          <p:cNvPr id="11" name="Picture 10"/>
          <p:cNvPicPr>
            <a:picLocks noChangeAspect="1"/>
          </p:cNvPicPr>
          <p:nvPr/>
        </p:nvPicPr>
        <p:blipFill rotWithShape="1">
          <a:blip r:embed="rId5"/>
          <a:srcRect t="5474" b="413"/>
          <a:stretch/>
        </p:blipFill>
        <p:spPr bwMode="auto">
          <a:xfrm>
            <a:off x="4267200" y="687914"/>
            <a:ext cx="4724400" cy="24222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7449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Slide Number Placeholder 7"/>
          <p:cNvSpPr>
            <a:spLocks noGrp="1"/>
          </p:cNvSpPr>
          <p:nvPr>
            <p:ph type="sldNum" sz="quarter" idx="4294967295"/>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5B58926C-D450-4E3B-9B2C-D1B0733D809E}" type="slidenum">
              <a:rPr lang="en-US" altLang="en-US" smtClean="0"/>
              <a:pPr>
                <a:defRPr/>
              </a:pPr>
              <a:t>41</a:t>
            </a:fld>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a:picLocks noChangeAspect="1"/>
          </p:cNvPicPr>
          <p:nvPr/>
        </p:nvPicPr>
        <p:blipFill>
          <a:blip r:embed="rId3"/>
          <a:stretch>
            <a:fillRect/>
          </a:stretch>
        </p:blipFill>
        <p:spPr>
          <a:xfrm>
            <a:off x="4893391" y="2895600"/>
            <a:ext cx="4234748" cy="3569705"/>
          </a:xfrm>
          <a:prstGeom prst="rect">
            <a:avLst/>
          </a:prstGeom>
        </p:spPr>
      </p:pic>
      <p:sp>
        <p:nvSpPr>
          <p:cNvPr id="19" name="Text Box 10"/>
          <p:cNvSpPr txBox="1">
            <a:spLocks noChangeArrowheads="1"/>
          </p:cNvSpPr>
          <p:nvPr/>
        </p:nvSpPr>
        <p:spPr bwMode="auto">
          <a:xfrm>
            <a:off x="7772400" y="6537960"/>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50000"/>
              </a:spcBef>
              <a:buClrTx/>
              <a:buSzTx/>
              <a:buFontTx/>
              <a:buNone/>
            </a:pPr>
            <a:r>
              <a:rPr kumimoji="1" lang="en-US" altLang="en-US" sz="1200" b="1" i="1" dirty="0">
                <a:solidFill>
                  <a:schemeClr val="bg1"/>
                </a:solidFill>
                <a:latin typeface="Tahoma" panose="020B0604030504040204" pitchFamily="34" charset="0"/>
                <a:ea typeface="Tahoma" panose="020B0604030504040204" pitchFamily="34" charset="0"/>
                <a:cs typeface="Tahoma" panose="020B0604030504040204" pitchFamily="34" charset="0"/>
              </a:rPr>
              <a:t>4-11</a:t>
            </a:r>
          </a:p>
        </p:txBody>
      </p:sp>
      <p:sp>
        <p:nvSpPr>
          <p:cNvPr id="11" name="TextBox 10"/>
          <p:cNvSpPr txBox="1"/>
          <p:nvPr/>
        </p:nvSpPr>
        <p:spPr>
          <a:xfrm>
            <a:off x="0" y="19050"/>
            <a:ext cx="5334000" cy="1800493"/>
          </a:xfrm>
          <a:prstGeom prst="rect">
            <a:avLst/>
          </a:prstGeom>
          <a:noFill/>
        </p:spPr>
        <p:txBody>
          <a:bodyPr wrap="square" rtlCol="0">
            <a:spAutoFit/>
          </a:bodyPr>
          <a:lstStyle/>
          <a:p>
            <a:r>
              <a:rPr lang="en-US" sz="2400" b="1" u="sng" dirty="0">
                <a:solidFill>
                  <a:srgbClr val="FF6600"/>
                </a:solidFill>
                <a:latin typeface="Tahoma" panose="020B0604030504040204" pitchFamily="34" charset="0"/>
                <a:ea typeface="Tahoma" panose="020B0604030504040204" pitchFamily="34" charset="0"/>
                <a:cs typeface="Tahoma" panose="020B0604030504040204" pitchFamily="34" charset="0"/>
              </a:rPr>
              <a:t>Smart Work Zone Systems</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Zipper merge</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Traffic queue warning</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Travel delay</a:t>
            </a:r>
          </a:p>
          <a:p>
            <a:pPr marL="285750" indent="-285750">
              <a:buFont typeface="Arial" panose="020B0604020202020204" pitchFamily="34" charset="0"/>
              <a:buChar char="•"/>
            </a:pPr>
            <a:endParaRPr lang="en-US" sz="700" dirty="0">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For regular, reoccurring queues of 6-9 miles</a:t>
            </a:r>
          </a:p>
        </p:txBody>
      </p:sp>
      <p:sp>
        <p:nvSpPr>
          <p:cNvPr id="23" name="TextBox 22"/>
          <p:cNvSpPr txBox="1"/>
          <p:nvPr/>
        </p:nvSpPr>
        <p:spPr>
          <a:xfrm>
            <a:off x="304800" y="6107668"/>
            <a:ext cx="3429000" cy="369332"/>
          </a:xfrm>
          <a:prstGeom prst="rect">
            <a:avLst/>
          </a:prstGeom>
          <a:noFill/>
        </p:spPr>
        <p:txBody>
          <a:bodyPr wrap="square" rtlCol="0">
            <a:spAutoFit/>
          </a:bodyPr>
          <a:lstStyle/>
          <a:p>
            <a:pPr algn="ctr"/>
            <a:r>
              <a:rPr lang="en-US" u="sng" dirty="0"/>
              <a:t>“Zipper Merge” Messaging</a:t>
            </a:r>
            <a:endParaRPr lang="en-US" sz="1600" dirty="0"/>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90500" y="4083788"/>
            <a:ext cx="4343400" cy="1999684"/>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190500" y="1856916"/>
            <a:ext cx="4343400" cy="2054022"/>
          </a:xfrm>
          <a:prstGeom prst="rect">
            <a:avLst/>
          </a:prstGeom>
        </p:spPr>
      </p:pic>
      <p:sp>
        <p:nvSpPr>
          <p:cNvPr id="26" name="TextBox 25"/>
          <p:cNvSpPr txBox="1"/>
          <p:nvPr/>
        </p:nvSpPr>
        <p:spPr>
          <a:xfrm>
            <a:off x="5334000" y="6436356"/>
            <a:ext cx="3048000" cy="369332"/>
          </a:xfrm>
          <a:prstGeom prst="rect">
            <a:avLst/>
          </a:prstGeom>
          <a:noFill/>
        </p:spPr>
        <p:txBody>
          <a:bodyPr wrap="square" rtlCol="0">
            <a:spAutoFit/>
          </a:bodyPr>
          <a:lstStyle/>
          <a:p>
            <a:pPr algn="ctr"/>
            <a:r>
              <a:rPr lang="en-US" u="sng" dirty="0"/>
              <a:t>Travel Delay Information</a:t>
            </a:r>
            <a:endParaRPr lang="en-US" sz="1600" dirty="0"/>
          </a:p>
        </p:txBody>
      </p:sp>
      <p:pic>
        <p:nvPicPr>
          <p:cNvPr id="5" name="Picture 4"/>
          <p:cNvPicPr>
            <a:picLocks noChangeAspect="1"/>
          </p:cNvPicPr>
          <p:nvPr/>
        </p:nvPicPr>
        <p:blipFill>
          <a:blip r:embed="rId8"/>
          <a:stretch>
            <a:fillRect/>
          </a:stretch>
        </p:blipFill>
        <p:spPr>
          <a:xfrm>
            <a:off x="5052686" y="0"/>
            <a:ext cx="4091314" cy="2228850"/>
          </a:xfrm>
          <a:prstGeom prst="rect">
            <a:avLst/>
          </a:prstGeom>
        </p:spPr>
      </p:pic>
      <p:sp>
        <p:nvSpPr>
          <p:cNvPr id="27" name="TextBox 26"/>
          <p:cNvSpPr txBox="1"/>
          <p:nvPr/>
        </p:nvSpPr>
        <p:spPr>
          <a:xfrm>
            <a:off x="5052686" y="2228850"/>
            <a:ext cx="4093236" cy="369332"/>
          </a:xfrm>
          <a:prstGeom prst="rect">
            <a:avLst/>
          </a:prstGeom>
          <a:noFill/>
        </p:spPr>
        <p:txBody>
          <a:bodyPr wrap="square" rtlCol="0">
            <a:spAutoFit/>
          </a:bodyPr>
          <a:lstStyle/>
          <a:p>
            <a:pPr algn="ctr"/>
            <a:r>
              <a:rPr lang="en-US" u="sng" dirty="0"/>
              <a:t>Traffic Queue Warning</a:t>
            </a:r>
            <a:endParaRPr lang="en-US" sz="1600" dirty="0"/>
          </a:p>
        </p:txBody>
      </p:sp>
    </p:spTree>
    <p:extLst>
      <p:ext uri="{BB962C8B-B14F-4D97-AF65-F5344CB8AC3E}">
        <p14:creationId xmlns:p14="http://schemas.microsoft.com/office/powerpoint/2010/main" val="363547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0" y="6477000"/>
            <a:ext cx="9144000" cy="399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0" y="19050"/>
            <a:ext cx="5334000" cy="2108269"/>
          </a:xfrm>
          <a:prstGeom prst="rect">
            <a:avLst/>
          </a:prstGeom>
          <a:noFill/>
        </p:spPr>
        <p:txBody>
          <a:bodyPr wrap="square" rtlCol="0">
            <a:spAutoFit/>
          </a:bodyPr>
          <a:lstStyle/>
          <a:p>
            <a:r>
              <a:rPr lang="en-US" sz="2400" b="1" u="sng" dirty="0">
                <a:solidFill>
                  <a:srgbClr val="FF6600"/>
                </a:solidFill>
                <a:latin typeface="Tahoma" panose="020B0604030504040204" pitchFamily="34" charset="0"/>
                <a:ea typeface="Tahoma" panose="020B0604030504040204" pitchFamily="34" charset="0"/>
                <a:cs typeface="Tahoma" panose="020B0604030504040204" pitchFamily="34" charset="0"/>
              </a:rPr>
              <a:t>Smart Work Zone Systems</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7+ PCMSs &amp; 6+ Traffic Sensors</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2 Portable Time Readers</a:t>
            </a:r>
          </a:p>
          <a:p>
            <a:pPr marL="285750" indent="-285750">
              <a:buFont typeface="Arial" panose="020B0604020202020204" pitchFamily="34" charset="0"/>
              <a:buChar char="•"/>
            </a:pPr>
            <a:endParaRPr lang="en-US" sz="1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 $600 / work shift</a:t>
            </a:r>
          </a:p>
          <a:p>
            <a:pPr marL="285750" indent="-285750">
              <a:buFont typeface="Arial" panose="020B0604020202020204" pitchFamily="34" charset="0"/>
              <a:buChar char="•"/>
            </a:pPr>
            <a:endParaRPr lang="en-US" sz="1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700" dirty="0">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For regular, reoccurring queues of 6-9 miles</a:t>
            </a:r>
          </a:p>
        </p:txBody>
      </p:sp>
      <p:pic>
        <p:nvPicPr>
          <p:cNvPr id="12" name="Picture 11"/>
          <p:cNvPicPr>
            <a:picLocks noChangeAspect="1"/>
          </p:cNvPicPr>
          <p:nvPr/>
        </p:nvPicPr>
        <p:blipFill>
          <a:blip r:embed="rId3"/>
          <a:stretch>
            <a:fillRect/>
          </a:stretch>
        </p:blipFill>
        <p:spPr>
          <a:xfrm>
            <a:off x="152400" y="2127551"/>
            <a:ext cx="2438400" cy="4046018"/>
          </a:xfrm>
          <a:prstGeom prst="rect">
            <a:avLst/>
          </a:prstGeom>
        </p:spPr>
      </p:pic>
      <p:pic>
        <p:nvPicPr>
          <p:cNvPr id="13" name="Picture 12"/>
          <p:cNvPicPr>
            <a:picLocks noChangeAspect="1"/>
          </p:cNvPicPr>
          <p:nvPr/>
        </p:nvPicPr>
        <p:blipFill>
          <a:blip r:embed="rId4"/>
          <a:stretch>
            <a:fillRect/>
          </a:stretch>
        </p:blipFill>
        <p:spPr>
          <a:xfrm>
            <a:off x="3107288" y="2828968"/>
            <a:ext cx="1962393" cy="3344601"/>
          </a:xfrm>
          <a:prstGeom prst="rect">
            <a:avLst/>
          </a:prstGeom>
        </p:spPr>
      </p:pic>
      <p:sp>
        <p:nvSpPr>
          <p:cNvPr id="14" name="TextBox 13"/>
          <p:cNvSpPr txBox="1"/>
          <p:nvPr/>
        </p:nvSpPr>
        <p:spPr>
          <a:xfrm>
            <a:off x="376237" y="6211669"/>
            <a:ext cx="1990725" cy="646331"/>
          </a:xfrm>
          <a:prstGeom prst="rect">
            <a:avLst/>
          </a:prstGeom>
          <a:noFill/>
        </p:spPr>
        <p:txBody>
          <a:bodyPr wrap="square" rtlCol="0">
            <a:spAutoFit/>
          </a:bodyPr>
          <a:lstStyle/>
          <a:p>
            <a:pPr algn="ctr"/>
            <a:r>
              <a:rPr lang="en-US" dirty="0"/>
              <a:t>Trailer-Mounted</a:t>
            </a:r>
          </a:p>
          <a:p>
            <a:pPr algn="ctr"/>
            <a:r>
              <a:rPr lang="en-US" u="sng" dirty="0"/>
              <a:t>Traffic Sensor</a:t>
            </a:r>
            <a:endParaRPr lang="en-US" sz="1600" dirty="0"/>
          </a:p>
        </p:txBody>
      </p:sp>
      <p:sp>
        <p:nvSpPr>
          <p:cNvPr id="15" name="TextBox 14"/>
          <p:cNvSpPr txBox="1"/>
          <p:nvPr/>
        </p:nvSpPr>
        <p:spPr>
          <a:xfrm>
            <a:off x="2895600" y="6211668"/>
            <a:ext cx="2174081" cy="646331"/>
          </a:xfrm>
          <a:prstGeom prst="rect">
            <a:avLst/>
          </a:prstGeom>
          <a:noFill/>
        </p:spPr>
        <p:txBody>
          <a:bodyPr wrap="square" rtlCol="0">
            <a:spAutoFit/>
          </a:bodyPr>
          <a:lstStyle/>
          <a:p>
            <a:pPr algn="ctr"/>
            <a:r>
              <a:rPr lang="en-US" dirty="0"/>
              <a:t>Traffic Safety Drum </a:t>
            </a:r>
            <a:r>
              <a:rPr lang="en-US" u="sng" dirty="0"/>
              <a:t>with Traffic Sensor</a:t>
            </a:r>
            <a:endParaRPr lang="en-US" sz="1600" dirty="0"/>
          </a:p>
        </p:txBody>
      </p:sp>
      <p:pic>
        <p:nvPicPr>
          <p:cNvPr id="16" name="Picture 15"/>
          <p:cNvPicPr>
            <a:picLocks noChangeAspect="1"/>
          </p:cNvPicPr>
          <p:nvPr/>
        </p:nvPicPr>
        <p:blipFill>
          <a:blip r:embed="rId5"/>
          <a:stretch>
            <a:fillRect/>
          </a:stretch>
        </p:blipFill>
        <p:spPr>
          <a:xfrm>
            <a:off x="5471809" y="228600"/>
            <a:ext cx="3634091" cy="2650004"/>
          </a:xfrm>
          <a:prstGeom prst="rect">
            <a:avLst/>
          </a:prstGeom>
        </p:spPr>
      </p:pic>
      <p:sp>
        <p:nvSpPr>
          <p:cNvPr id="18" name="TextBox 17"/>
          <p:cNvSpPr txBox="1"/>
          <p:nvPr/>
        </p:nvSpPr>
        <p:spPr>
          <a:xfrm>
            <a:off x="5428269" y="3050738"/>
            <a:ext cx="3657600" cy="1292662"/>
          </a:xfrm>
          <a:prstGeom prst="rect">
            <a:avLst/>
          </a:prstGeom>
          <a:noFill/>
        </p:spPr>
        <p:txBody>
          <a:bodyPr wrap="square" rtlCol="0">
            <a:spAutoFit/>
          </a:bodyPr>
          <a:lstStyle/>
          <a:p>
            <a:pPr algn="ctr"/>
            <a:r>
              <a:rPr lang="en-US" sz="2400" b="1" u="sng" dirty="0"/>
              <a:t>SWZS Technician</a:t>
            </a:r>
          </a:p>
          <a:p>
            <a:pPr algn="ctr">
              <a:lnSpc>
                <a:spcPct val="150000"/>
              </a:lnSpc>
            </a:pPr>
            <a:r>
              <a:rPr lang="en-US" b="1" dirty="0">
                <a:solidFill>
                  <a:srgbClr val="FF0000"/>
                </a:solidFill>
              </a:rPr>
              <a:t>Independent of Contractor/Sub</a:t>
            </a:r>
          </a:p>
          <a:p>
            <a:pPr algn="ctr">
              <a:lnSpc>
                <a:spcPct val="150000"/>
              </a:lnSpc>
            </a:pPr>
            <a:r>
              <a:rPr lang="en-US" dirty="0"/>
              <a:t>Collaborates with TCS</a:t>
            </a:r>
          </a:p>
        </p:txBody>
      </p:sp>
      <p:cxnSp>
        <p:nvCxnSpPr>
          <p:cNvPr id="6" name="Straight Connector 5"/>
          <p:cNvCxnSpPr/>
          <p:nvPr/>
        </p:nvCxnSpPr>
        <p:spPr>
          <a:xfrm flipH="1">
            <a:off x="5257800" y="228600"/>
            <a:ext cx="76200" cy="658399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1050" y="4811289"/>
            <a:ext cx="3826764" cy="1877437"/>
          </a:xfrm>
          <a:prstGeom prst="rect">
            <a:avLst/>
          </a:prstGeom>
          <a:noFill/>
        </p:spPr>
        <p:txBody>
          <a:bodyPr wrap="square" rtlCol="0">
            <a:spAutoFit/>
          </a:bodyPr>
          <a:lstStyle/>
          <a:p>
            <a:pPr algn="ctr"/>
            <a:r>
              <a:rPr lang="en-US" sz="2600" b="1" u="sng" dirty="0">
                <a:latin typeface="Tahoma" panose="020B0604030504040204" pitchFamily="34" charset="0"/>
                <a:ea typeface="Tahoma" panose="020B0604030504040204" pitchFamily="34" charset="0"/>
                <a:cs typeface="Tahoma" panose="020B0604030504040204" pitchFamily="34" charset="0"/>
              </a:rPr>
              <a:t>Independent Vendors</a:t>
            </a:r>
            <a:endParaRPr lang="en-US" sz="2600" b="1"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List of approved vendor in GSP</a:t>
            </a:r>
          </a:p>
          <a:p>
            <a:pPr algn="ct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Provides Technician Training</a:t>
            </a:r>
          </a:p>
          <a:p>
            <a:pPr algn="ct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May Provide Equipment</a:t>
            </a:r>
          </a:p>
        </p:txBody>
      </p:sp>
    </p:spTree>
    <p:extLst>
      <p:ext uri="{BB962C8B-B14F-4D97-AF65-F5344CB8AC3E}">
        <p14:creationId xmlns:p14="http://schemas.microsoft.com/office/powerpoint/2010/main" val="2644513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477000"/>
            <a:ext cx="9144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1752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DA5800"/>
                </a:solidFill>
              </a:rPr>
              <a:t>“Zipper Merge”</a:t>
            </a:r>
            <a:endParaRPr lang="en-US" sz="1800" b="1" dirty="0"/>
          </a:p>
          <a:p>
            <a:pPr marL="571500" indent="-571500" algn="l">
              <a:buFont typeface="Arial" panose="020B0604020202020204" pitchFamily="34" charset="0"/>
              <a:buChar char="•"/>
            </a:pPr>
            <a:r>
              <a:rPr lang="en-US" sz="3400" dirty="0"/>
              <a:t>Use all open lanes up to merge point</a:t>
            </a:r>
          </a:p>
          <a:p>
            <a:pPr marL="571500" indent="-571500" algn="l">
              <a:buFont typeface="Arial" panose="020B0604020202020204" pitchFamily="34" charset="0"/>
              <a:buChar char="•"/>
            </a:pPr>
            <a:r>
              <a:rPr lang="en-US" sz="3400" dirty="0"/>
              <a:t>At merge point, take turns</a:t>
            </a:r>
            <a:endParaRPr lang="en-US" sz="3200" dirty="0"/>
          </a:p>
        </p:txBody>
      </p:sp>
      <p:sp>
        <p:nvSpPr>
          <p:cNvPr id="9" name="TextBox 8"/>
          <p:cNvSpPr txBox="1"/>
          <p:nvPr/>
        </p:nvSpPr>
        <p:spPr>
          <a:xfrm>
            <a:off x="228600" y="6400800"/>
            <a:ext cx="3429000" cy="369332"/>
          </a:xfrm>
          <a:prstGeom prst="rect">
            <a:avLst/>
          </a:prstGeom>
          <a:noFill/>
        </p:spPr>
        <p:txBody>
          <a:bodyPr wrap="square" rtlCol="0">
            <a:spAutoFit/>
          </a:bodyPr>
          <a:lstStyle/>
          <a:p>
            <a:pPr algn="ctr"/>
            <a:r>
              <a:rPr lang="en-US" u="sng" dirty="0"/>
              <a:t>“Zipper Merge” Messaging</a:t>
            </a:r>
            <a:endParaRPr lang="en-US" sz="1600" dirty="0"/>
          </a:p>
        </p:txBody>
      </p:sp>
      <p:pic>
        <p:nvPicPr>
          <p:cNvPr id="4" name="Picture 3"/>
          <p:cNvPicPr>
            <a:picLocks noChangeAspect="1"/>
          </p:cNvPicPr>
          <p:nvPr/>
        </p:nvPicPr>
        <p:blipFill>
          <a:blip r:embed="rId2"/>
          <a:stretch>
            <a:fillRect/>
          </a:stretch>
        </p:blipFill>
        <p:spPr>
          <a:xfrm>
            <a:off x="76200" y="1828800"/>
            <a:ext cx="4343400" cy="1999684"/>
          </a:xfrm>
          <a:prstGeom prst="rect">
            <a:avLst/>
          </a:prstGeom>
        </p:spPr>
      </p:pic>
      <p:pic>
        <p:nvPicPr>
          <p:cNvPr id="11" name="Picture 10"/>
          <p:cNvPicPr>
            <a:picLocks noChangeAspect="1"/>
          </p:cNvPicPr>
          <p:nvPr/>
        </p:nvPicPr>
        <p:blipFill>
          <a:blip r:embed="rId3"/>
          <a:stretch>
            <a:fillRect/>
          </a:stretch>
        </p:blipFill>
        <p:spPr>
          <a:xfrm>
            <a:off x="76200" y="4129948"/>
            <a:ext cx="4343400" cy="2054022"/>
          </a:xfrm>
          <a:prstGeom prst="rect">
            <a:avLst/>
          </a:prstGeom>
        </p:spPr>
      </p:pic>
      <p:pic>
        <p:nvPicPr>
          <p:cNvPr id="12" name="Picture 11"/>
          <p:cNvPicPr>
            <a:picLocks noChangeAspect="1"/>
          </p:cNvPicPr>
          <p:nvPr/>
        </p:nvPicPr>
        <p:blipFill>
          <a:blip r:embed="rId4"/>
          <a:stretch>
            <a:fillRect/>
          </a:stretch>
        </p:blipFill>
        <p:spPr>
          <a:xfrm>
            <a:off x="4707775" y="1810784"/>
            <a:ext cx="4343400" cy="2503843"/>
          </a:xfrm>
          <a:prstGeom prst="rect">
            <a:avLst/>
          </a:prstGeom>
        </p:spPr>
      </p:pic>
      <p:pic>
        <p:nvPicPr>
          <p:cNvPr id="15" name="Picture 14"/>
          <p:cNvPicPr>
            <a:picLocks noChangeAspect="1"/>
          </p:cNvPicPr>
          <p:nvPr/>
        </p:nvPicPr>
        <p:blipFill>
          <a:blip r:embed="rId5"/>
          <a:stretch>
            <a:fillRect/>
          </a:stretch>
        </p:blipFill>
        <p:spPr>
          <a:xfrm>
            <a:off x="4707775" y="4461227"/>
            <a:ext cx="4343400" cy="2275114"/>
          </a:xfrm>
          <a:prstGeom prst="rect">
            <a:avLst/>
          </a:prstGeom>
        </p:spPr>
      </p:pic>
      <p:cxnSp>
        <p:nvCxnSpPr>
          <p:cNvPr id="17" name="Straight Connector 16"/>
          <p:cNvCxnSpPr/>
          <p:nvPr/>
        </p:nvCxnSpPr>
        <p:spPr>
          <a:xfrm>
            <a:off x="4572000" y="1828800"/>
            <a:ext cx="0" cy="4907541"/>
          </a:xfrm>
          <a:prstGeom prst="line">
            <a:avLst/>
          </a:prstGeom>
          <a:ln w="38100">
            <a:solidFill>
              <a:srgbClr val="DA5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769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258" y="3505201"/>
            <a:ext cx="4353764" cy="2950192"/>
          </a:xfrm>
          <a:prstGeom prst="rect">
            <a:avLst/>
          </a:prstGeom>
        </p:spPr>
      </p:pic>
      <p:pic>
        <p:nvPicPr>
          <p:cNvPr id="3" name="Picture 2"/>
          <p:cNvPicPr>
            <a:picLocks noChangeAspect="1"/>
          </p:cNvPicPr>
          <p:nvPr/>
        </p:nvPicPr>
        <p:blipFill>
          <a:blip r:embed="rId3"/>
          <a:stretch>
            <a:fillRect/>
          </a:stretch>
        </p:blipFill>
        <p:spPr>
          <a:xfrm>
            <a:off x="4648200" y="1750705"/>
            <a:ext cx="4429743" cy="4077269"/>
          </a:xfrm>
          <a:prstGeom prst="rect">
            <a:avLst/>
          </a:prstGeom>
        </p:spPr>
      </p:pic>
      <p:sp>
        <p:nvSpPr>
          <p:cNvPr id="8" name="Rectangle 7"/>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12954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DA5800"/>
                </a:solidFill>
              </a:rPr>
              <a:t>Queue Warning</a:t>
            </a:r>
            <a:endParaRPr lang="en-US" sz="1800" b="1" dirty="0"/>
          </a:p>
          <a:p>
            <a:pPr marL="571500" indent="-571500" algn="l">
              <a:buFont typeface="Arial" panose="020B0604020202020204" pitchFamily="34" charset="0"/>
              <a:buChar char="•"/>
            </a:pPr>
            <a:r>
              <a:rPr lang="en-US" sz="3400" dirty="0"/>
              <a:t>Informs of slow or stopped traffic conditions</a:t>
            </a:r>
          </a:p>
        </p:txBody>
      </p:sp>
      <p:pic>
        <p:nvPicPr>
          <p:cNvPr id="4" name="Picture 3"/>
          <p:cNvPicPr>
            <a:picLocks noChangeAspect="1"/>
          </p:cNvPicPr>
          <p:nvPr/>
        </p:nvPicPr>
        <p:blipFill>
          <a:blip r:embed="rId4"/>
          <a:stretch>
            <a:fillRect/>
          </a:stretch>
        </p:blipFill>
        <p:spPr>
          <a:xfrm>
            <a:off x="42259" y="1219201"/>
            <a:ext cx="4344178" cy="2207090"/>
          </a:xfrm>
          <a:prstGeom prst="rect">
            <a:avLst/>
          </a:prstGeom>
        </p:spPr>
      </p:pic>
    </p:spTree>
    <p:extLst>
      <p:ext uri="{BB962C8B-B14F-4D97-AF65-F5344CB8AC3E}">
        <p14:creationId xmlns:p14="http://schemas.microsoft.com/office/powerpoint/2010/main" val="3470482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96" y="6477000"/>
            <a:ext cx="9150096" cy="377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 name="Picture 2"/>
          <p:cNvPicPr>
            <a:picLocks noChangeAspect="1"/>
          </p:cNvPicPr>
          <p:nvPr/>
        </p:nvPicPr>
        <p:blipFill rotWithShape="1">
          <a:blip r:embed="rId2"/>
          <a:srcRect t="17850" r="3854" b="5313"/>
          <a:stretch/>
        </p:blipFill>
        <p:spPr>
          <a:xfrm>
            <a:off x="34480" y="1219200"/>
            <a:ext cx="4114800" cy="3027432"/>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12954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DA5800"/>
                </a:solidFill>
              </a:rPr>
              <a:t>Travel Delay</a:t>
            </a:r>
            <a:endParaRPr lang="en-US" sz="1800" b="1" dirty="0"/>
          </a:p>
          <a:p>
            <a:pPr marL="571500" indent="-571500" algn="l">
              <a:buFont typeface="Arial" panose="020B0604020202020204" pitchFamily="34" charset="0"/>
              <a:buChar char="•"/>
            </a:pPr>
            <a:r>
              <a:rPr lang="en-US" sz="3400" dirty="0"/>
              <a:t>Current delay through work zone in minutes</a:t>
            </a:r>
          </a:p>
        </p:txBody>
      </p:sp>
      <p:pic>
        <p:nvPicPr>
          <p:cNvPr id="4" name="Picture 3"/>
          <p:cNvPicPr>
            <a:picLocks noChangeAspect="1"/>
          </p:cNvPicPr>
          <p:nvPr/>
        </p:nvPicPr>
        <p:blipFill rotWithShape="1">
          <a:blip r:embed="rId3"/>
          <a:srcRect t="9907"/>
          <a:stretch/>
        </p:blipFill>
        <p:spPr>
          <a:xfrm>
            <a:off x="34480" y="4343400"/>
            <a:ext cx="4114800" cy="2468880"/>
          </a:xfrm>
          <a:prstGeom prst="rect">
            <a:avLst/>
          </a:prstGeom>
        </p:spPr>
      </p:pic>
      <p:pic>
        <p:nvPicPr>
          <p:cNvPr id="9" name="Picture 8"/>
          <p:cNvPicPr>
            <a:picLocks noChangeAspect="1"/>
          </p:cNvPicPr>
          <p:nvPr/>
        </p:nvPicPr>
        <p:blipFill>
          <a:blip r:embed="rId4"/>
          <a:stretch>
            <a:fillRect/>
          </a:stretch>
        </p:blipFill>
        <p:spPr>
          <a:xfrm>
            <a:off x="4572000" y="2514822"/>
            <a:ext cx="4486689" cy="3657156"/>
          </a:xfrm>
          <a:prstGeom prst="rect">
            <a:avLst/>
          </a:prstGeom>
        </p:spPr>
      </p:pic>
      <p:sp>
        <p:nvSpPr>
          <p:cNvPr id="12" name="TextBox 11"/>
          <p:cNvSpPr txBox="1"/>
          <p:nvPr/>
        </p:nvSpPr>
        <p:spPr>
          <a:xfrm>
            <a:off x="4568952" y="6248400"/>
            <a:ext cx="4489737" cy="461665"/>
          </a:xfrm>
          <a:prstGeom prst="rect">
            <a:avLst/>
          </a:prstGeom>
          <a:noFill/>
        </p:spPr>
        <p:txBody>
          <a:bodyPr wrap="square" rtlCol="0">
            <a:spAutoFit/>
          </a:bodyPr>
          <a:lstStyle/>
          <a:p>
            <a:pPr algn="ct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Travel Time Alternative</a:t>
            </a:r>
          </a:p>
        </p:txBody>
      </p:sp>
      <p:cxnSp>
        <p:nvCxnSpPr>
          <p:cNvPr id="14" name="Straight Connector 13"/>
          <p:cNvCxnSpPr/>
          <p:nvPr/>
        </p:nvCxnSpPr>
        <p:spPr bwMode="auto">
          <a:xfrm>
            <a:off x="4343400" y="1219200"/>
            <a:ext cx="0" cy="5593080"/>
          </a:xfrm>
          <a:prstGeom prst="line">
            <a:avLst/>
          </a:prstGeom>
          <a:solidFill>
            <a:schemeClr val="accent1"/>
          </a:solidFill>
          <a:ln w="25400"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757885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6477000"/>
            <a:ext cx="91440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Rectangle 2"/>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6705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a:t>
            </a:r>
          </a:p>
          <a:p>
            <a:pPr marL="571500" indent="-571500" algn="l">
              <a:buFont typeface="Arial" panose="020B0604020202020204" pitchFamily="34" charset="0"/>
              <a:buChar char="•"/>
            </a:pPr>
            <a:r>
              <a:rPr lang="en-US" sz="3400" b="1" u="sng" dirty="0">
                <a:solidFill>
                  <a:srgbClr val="DA5800"/>
                </a:solidFill>
                <a:latin typeface="Tahoma" panose="020B0604030504040204" pitchFamily="34" charset="0"/>
                <a:ea typeface="Tahoma" panose="020B0604030504040204" pitchFamily="34" charset="0"/>
                <a:cs typeface="Tahoma" panose="020B0604030504040204" pitchFamily="34" charset="0"/>
              </a:rPr>
              <a:t>General Special Provision</a:t>
            </a:r>
          </a:p>
          <a:p>
            <a:pPr marL="1028700" lvl="1" indent="-571500">
              <a:buFont typeface="Wingdings" panose="05000000000000000000" pitchFamily="2" charset="2"/>
              <a:buChar char="Ø"/>
            </a:pPr>
            <a:r>
              <a:rPr lang="en-US" sz="2700" dirty="0">
                <a:latin typeface="Tahoma" panose="020B0604030504040204" pitchFamily="34" charset="0"/>
                <a:ea typeface="Tahoma" panose="020B0604030504040204" pitchFamily="34" charset="0"/>
                <a:cs typeface="Tahoma" panose="020B0604030504040204" pitchFamily="34" charset="0"/>
                <a:hlinkClick r:id="rId2"/>
              </a:rPr>
              <a:t>Specification</a:t>
            </a:r>
            <a:r>
              <a:rPr lang="en-US" sz="2700" dirty="0">
                <a:latin typeface="Tahoma" panose="020B0604030504040204" pitchFamily="34" charset="0"/>
                <a:ea typeface="Tahoma" panose="020B0604030504040204" pitchFamily="34" charset="0"/>
                <a:cs typeface="Tahoma" panose="020B0604030504040204" pitchFamily="34" charset="0"/>
              </a:rPr>
              <a:t>, Measurement (</a:t>
            </a:r>
            <a:r>
              <a:rPr lang="en-US" sz="2700" dirty="0">
                <a:latin typeface="Tahoma" panose="020B0604030504040204" pitchFamily="34" charset="0"/>
                <a:ea typeface="Tahoma" panose="020B0604030504040204" pitchFamily="34" charset="0"/>
                <a:cs typeface="Tahoma" panose="020B0604030504040204" pitchFamily="34" charset="0"/>
                <a:hlinkClick r:id="rId3"/>
              </a:rPr>
              <a:t>Bid Item</a:t>
            </a:r>
            <a:r>
              <a:rPr lang="en-US" sz="2700" dirty="0">
                <a:latin typeface="Tahoma" panose="020B0604030504040204" pitchFamily="34" charset="0"/>
                <a:ea typeface="Tahoma" panose="020B0604030504040204" pitchFamily="34" charset="0"/>
                <a:cs typeface="Tahoma" panose="020B0604030504040204" pitchFamily="34" charset="0"/>
              </a:rPr>
              <a:t>, </a:t>
            </a:r>
            <a:r>
              <a:rPr lang="en-US" sz="2700" dirty="0">
                <a:latin typeface="Tahoma" panose="020B0604030504040204" pitchFamily="34" charset="0"/>
                <a:ea typeface="Tahoma" panose="020B0604030504040204" pitchFamily="34" charset="0"/>
                <a:cs typeface="Tahoma" panose="020B0604030504040204" pitchFamily="34" charset="0"/>
                <a:hlinkClick r:id="rId4"/>
              </a:rPr>
              <a:t>LS</a:t>
            </a:r>
            <a:r>
              <a:rPr lang="en-US" sz="2700" dirty="0">
                <a:latin typeface="Tahoma" panose="020B0604030504040204" pitchFamily="34" charset="0"/>
                <a:ea typeface="Tahoma" panose="020B0604030504040204" pitchFamily="34" charset="0"/>
                <a:cs typeface="Tahoma" panose="020B0604030504040204" pitchFamily="34" charset="0"/>
              </a:rPr>
              <a:t>), </a:t>
            </a:r>
            <a:r>
              <a:rPr lang="en-US" sz="2700" dirty="0">
                <a:latin typeface="Tahoma" panose="020B0604030504040204" pitchFamily="34" charset="0"/>
                <a:ea typeface="Tahoma" panose="020B0604030504040204" pitchFamily="34" charset="0"/>
                <a:cs typeface="Tahoma" panose="020B0604030504040204" pitchFamily="34" charset="0"/>
                <a:hlinkClick r:id="rId5"/>
              </a:rPr>
              <a:t>Payment</a:t>
            </a:r>
            <a:endParaRPr lang="en-US" sz="2700" dirty="0">
              <a:latin typeface="Tahoma" panose="020B0604030504040204" pitchFamily="34" charset="0"/>
              <a:ea typeface="Tahoma" panose="020B0604030504040204" pitchFamily="34" charset="0"/>
              <a:cs typeface="Tahoma" panose="020B0604030504040204" pitchFamily="34" charset="0"/>
            </a:endParaRPr>
          </a:p>
          <a:p>
            <a:pPr marL="1028700" lvl="1" indent="-571500">
              <a:buFont typeface="Wingdings" panose="05000000000000000000" pitchFamily="2" charset="2"/>
              <a:buChar char="Ø"/>
            </a:pPr>
            <a:endParaRPr lang="en-US" sz="2800"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r>
              <a:rPr lang="en-US" sz="3400" b="1" dirty="0">
                <a:solidFill>
                  <a:srgbClr val="DA5800"/>
                </a:solidFill>
                <a:latin typeface="Tahoma" panose="020B0604030504040204" pitchFamily="34" charset="0"/>
                <a:ea typeface="Tahoma" panose="020B0604030504040204" pitchFamily="34" charset="0"/>
                <a:cs typeface="Tahoma" panose="020B0604030504040204" pitchFamily="34" charset="0"/>
              </a:rPr>
              <a:t>Bid Items</a:t>
            </a:r>
          </a:p>
          <a:p>
            <a:pPr marL="1028700" lvl="1" indent="-571500">
              <a:buFont typeface="Wingdings" panose="05000000000000000000" pitchFamily="2" charset="2"/>
              <a:buChar char="Ø"/>
            </a:pPr>
            <a:r>
              <a:rPr lang="en-US" sz="2400" b="1" dirty="0">
                <a:latin typeface="Tahoma" panose="020B0604030504040204" pitchFamily="34" charset="0"/>
                <a:ea typeface="Tahoma" panose="020B0604030504040204" pitchFamily="34" charset="0"/>
                <a:cs typeface="Tahoma" panose="020B0604030504040204" pitchFamily="34" charset="0"/>
              </a:rPr>
              <a:t>“Operation of Smart Work Zone System” </a:t>
            </a:r>
            <a:r>
              <a:rPr lang="en-US" sz="2400" dirty="0">
                <a:latin typeface="Tahoma" panose="020B0604030504040204" pitchFamily="34" charset="0"/>
                <a:ea typeface="Tahoma" panose="020B0604030504040204" pitchFamily="34" charset="0"/>
                <a:cs typeface="Tahoma" panose="020B0604030504040204" pitchFamily="34" charset="0"/>
              </a:rPr>
              <a:t>(hour)</a:t>
            </a:r>
          </a:p>
          <a:p>
            <a:pPr marL="1604963" lvl="2" indent="-233363">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Mobilization will be incidental</a:t>
            </a:r>
          </a:p>
          <a:p>
            <a:pPr marL="1028700" lvl="1" indent="-571500">
              <a:lnSpc>
                <a:spcPct val="150000"/>
              </a:lnSpc>
              <a:buFont typeface="Wingdings" panose="05000000000000000000" pitchFamily="2" charset="2"/>
              <a:buChar char="Ø"/>
            </a:pPr>
            <a:r>
              <a:rPr lang="en-US" sz="2400" b="1" dirty="0">
                <a:latin typeface="Tahoma" panose="020B0604030504040204" pitchFamily="34" charset="0"/>
                <a:ea typeface="Tahoma" panose="020B0604030504040204" pitchFamily="34" charset="0"/>
                <a:cs typeface="Tahoma" panose="020B0604030504040204" pitchFamily="34" charset="0"/>
              </a:rPr>
              <a:t>“Other Traffic Control Labor” </a:t>
            </a:r>
            <a:r>
              <a:rPr lang="en-US" sz="2400" dirty="0">
                <a:latin typeface="Tahoma" panose="020B0604030504040204" pitchFamily="34" charset="0"/>
                <a:ea typeface="Tahoma" panose="020B0604030504040204" pitchFamily="34" charset="0"/>
                <a:cs typeface="Tahoma" panose="020B0604030504040204" pitchFamily="34" charset="0"/>
              </a:rPr>
              <a:t>(hour)</a:t>
            </a:r>
          </a:p>
          <a:p>
            <a:pPr marL="1028700" lvl="1" indent="-571500">
              <a:lnSpc>
                <a:spcPct val="150000"/>
              </a:lnSpc>
              <a:buFont typeface="Wingdings" panose="05000000000000000000" pitchFamily="2" charset="2"/>
              <a:buChar char="Ø"/>
            </a:pPr>
            <a:r>
              <a:rPr lang="en-US" sz="2400" b="1" dirty="0">
                <a:latin typeface="Tahoma" panose="020B0604030504040204" pitchFamily="34" charset="0"/>
                <a:ea typeface="Tahoma" panose="020B0604030504040204" pitchFamily="34" charset="0"/>
                <a:cs typeface="Tahoma" panose="020B0604030504040204" pitchFamily="34" charset="0"/>
              </a:rPr>
              <a:t>“Portable Changeable Message Sign” </a:t>
            </a:r>
            <a:r>
              <a:rPr lang="en-US" sz="2400" dirty="0">
                <a:latin typeface="Tahoma" panose="020B0604030504040204" pitchFamily="34" charset="0"/>
                <a:ea typeface="Tahoma" panose="020B0604030504040204" pitchFamily="34" charset="0"/>
                <a:cs typeface="Tahoma" panose="020B0604030504040204" pitchFamily="34" charset="0"/>
              </a:rPr>
              <a:t>(hour)</a:t>
            </a:r>
          </a:p>
          <a:p>
            <a:pPr marL="571500" indent="-571500" algn="l">
              <a:buFont typeface="Arial" panose="020B0604020202020204" pitchFamily="34" charset="0"/>
              <a:buChar char="•"/>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r>
              <a:rPr lang="en-US" sz="3200" b="1" dirty="0">
                <a:solidFill>
                  <a:srgbClr val="DA5800"/>
                </a:solidFill>
                <a:latin typeface="Tahoma" panose="020B0604030504040204" pitchFamily="34" charset="0"/>
                <a:ea typeface="Tahoma" panose="020B0604030504040204" pitchFamily="34" charset="0"/>
                <a:cs typeface="Tahoma" panose="020B0604030504040204" pitchFamily="34" charset="0"/>
              </a:rPr>
              <a:t>8 Typical Traffic Control Plans in </a:t>
            </a:r>
            <a:r>
              <a:rPr lang="en-US" sz="3200" b="1" dirty="0">
                <a:solidFill>
                  <a:srgbClr val="DA5800"/>
                </a:solidFill>
                <a:latin typeface="Tahoma" panose="020B0604030504040204" pitchFamily="34" charset="0"/>
                <a:ea typeface="Tahoma" panose="020B0604030504040204" pitchFamily="34" charset="0"/>
                <a:cs typeface="Tahoma" panose="020B0604030504040204" pitchFamily="34" charset="0"/>
                <a:hlinkClick r:id="rId6"/>
              </a:rPr>
              <a:t>Library</a:t>
            </a:r>
            <a:endParaRPr lang="en-US" sz="3200" b="1" dirty="0">
              <a:solidFill>
                <a:srgbClr val="DA5800"/>
              </a:solidFill>
              <a:latin typeface="Tahoma" panose="020B0604030504040204" pitchFamily="34" charset="0"/>
              <a:ea typeface="Tahoma" panose="020B0604030504040204" pitchFamily="34" charset="0"/>
              <a:cs typeface="Tahoma" panose="020B0604030504040204" pitchFamily="34" charset="0"/>
            </a:endParaRPr>
          </a:p>
          <a:p>
            <a:pPr marL="1485900" lvl="2" indent="-571500">
              <a:lnSpc>
                <a:spcPct val="150000"/>
              </a:lnSpc>
              <a:buFont typeface="Wingdings" panose="05000000000000000000" pitchFamily="2" charset="2"/>
              <a:buChar char="q"/>
            </a:pPr>
            <a:r>
              <a:rPr lang="en-US" sz="2500" dirty="0">
                <a:latin typeface="Tahoma" panose="020B0604030504040204" pitchFamily="34" charset="0"/>
                <a:ea typeface="Tahoma" panose="020B0604030504040204" pitchFamily="34" charset="0"/>
                <a:cs typeface="Tahoma" panose="020B0604030504040204" pitchFamily="34" charset="0"/>
              </a:rPr>
              <a:t>6-mile queues (</a:t>
            </a:r>
            <a:r>
              <a:rPr lang="en-US" sz="2500" dirty="0">
                <a:latin typeface="Tahoma" panose="020B0604030504040204" pitchFamily="34" charset="0"/>
                <a:ea typeface="Tahoma" panose="020B0604030504040204" pitchFamily="34" charset="0"/>
                <a:cs typeface="Tahoma" panose="020B0604030504040204" pitchFamily="34" charset="0"/>
                <a:hlinkClick r:id="rId7"/>
              </a:rPr>
              <a:t>TC165</a:t>
            </a:r>
            <a:r>
              <a:rPr lang="en-US" sz="2500" dirty="0">
                <a:latin typeface="Tahoma" panose="020B0604030504040204" pitchFamily="34" charset="0"/>
                <a:ea typeface="Tahoma" panose="020B0604030504040204" pitchFamily="34" charset="0"/>
                <a:cs typeface="Tahoma" panose="020B0604030504040204" pitchFamily="34" charset="0"/>
              </a:rPr>
              <a:t> &amp; </a:t>
            </a:r>
            <a:r>
              <a:rPr lang="en-US" sz="2500" dirty="0">
                <a:latin typeface="Tahoma" panose="020B0604030504040204" pitchFamily="34" charset="0"/>
                <a:ea typeface="Tahoma" panose="020B0604030504040204" pitchFamily="34" charset="0"/>
                <a:cs typeface="Tahoma" panose="020B0604030504040204" pitchFamily="34" charset="0"/>
                <a:hlinkClick r:id="rId8"/>
              </a:rPr>
              <a:t>TC166</a:t>
            </a:r>
            <a:r>
              <a:rPr lang="en-US" sz="2500" dirty="0">
                <a:latin typeface="Tahoma" panose="020B0604030504040204" pitchFamily="34" charset="0"/>
                <a:ea typeface="Tahoma" panose="020B0604030504040204" pitchFamily="34" charset="0"/>
                <a:cs typeface="Tahoma" panose="020B0604030504040204" pitchFamily="34" charset="0"/>
              </a:rPr>
              <a:t>)</a:t>
            </a:r>
          </a:p>
          <a:p>
            <a:pPr marL="1485900" lvl="2" indent="-571500">
              <a:lnSpc>
                <a:spcPct val="150000"/>
              </a:lnSpc>
              <a:buFont typeface="Wingdings" panose="05000000000000000000" pitchFamily="2" charset="2"/>
              <a:buChar char="q"/>
            </a:pPr>
            <a:r>
              <a:rPr lang="en-US" sz="2500" spc="-60" dirty="0">
                <a:latin typeface="Tahoma" panose="020B0604030504040204" pitchFamily="34" charset="0"/>
                <a:ea typeface="Tahoma" panose="020B0604030504040204" pitchFamily="34" charset="0"/>
                <a:cs typeface="Tahoma" panose="020B0604030504040204" pitchFamily="34" charset="0"/>
              </a:rPr>
              <a:t>9-mile queues </a:t>
            </a:r>
            <a:r>
              <a:rPr lang="en-US" sz="2500" dirty="0">
                <a:latin typeface="Tahoma" panose="020B0604030504040204" pitchFamily="34" charset="0"/>
                <a:ea typeface="Tahoma" panose="020B0604030504040204" pitchFamily="34" charset="0"/>
                <a:cs typeface="Tahoma" panose="020B0604030504040204" pitchFamily="34" charset="0"/>
              </a:rPr>
              <a:t>(</a:t>
            </a:r>
            <a:r>
              <a:rPr lang="en-US" sz="2500" dirty="0">
                <a:latin typeface="Tahoma" panose="020B0604030504040204" pitchFamily="34" charset="0"/>
                <a:ea typeface="Tahoma" panose="020B0604030504040204" pitchFamily="34" charset="0"/>
                <a:cs typeface="Tahoma" panose="020B0604030504040204" pitchFamily="34" charset="0"/>
                <a:hlinkClick r:id="rId9"/>
              </a:rPr>
              <a:t>TC175</a:t>
            </a:r>
            <a:r>
              <a:rPr lang="en-US" sz="2500" dirty="0">
                <a:latin typeface="Tahoma" panose="020B0604030504040204" pitchFamily="34" charset="0"/>
                <a:ea typeface="Tahoma" panose="020B0604030504040204" pitchFamily="34" charset="0"/>
                <a:cs typeface="Tahoma" panose="020B0604030504040204" pitchFamily="34" charset="0"/>
              </a:rPr>
              <a:t> &amp; </a:t>
            </a:r>
            <a:r>
              <a:rPr lang="en-US" sz="2500" dirty="0">
                <a:latin typeface="Tahoma" panose="020B0604030504040204" pitchFamily="34" charset="0"/>
                <a:ea typeface="Tahoma" panose="020B0604030504040204" pitchFamily="34" charset="0"/>
                <a:cs typeface="Tahoma" panose="020B0604030504040204" pitchFamily="34" charset="0"/>
                <a:hlinkClick r:id="rId10"/>
              </a:rPr>
              <a:t>TC176</a:t>
            </a:r>
            <a:r>
              <a:rPr lang="en-US" sz="25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49016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6705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a:t>
            </a:r>
          </a:p>
          <a:p>
            <a:pPr marL="1028700" lvl="1" indent="-571500">
              <a:buFont typeface="Wingdings" panose="05000000000000000000" pitchFamily="2" charset="2"/>
              <a:buChar char="Ø"/>
            </a:pPr>
            <a:endParaRPr lang="en-US" sz="2800"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r>
              <a:rPr lang="en-US" sz="3400" b="1" dirty="0">
                <a:solidFill>
                  <a:srgbClr val="DA5800"/>
                </a:solidFill>
                <a:latin typeface="Tahoma" panose="020B0604030504040204" pitchFamily="34" charset="0"/>
                <a:ea typeface="Tahoma" panose="020B0604030504040204" pitchFamily="34" charset="0"/>
                <a:cs typeface="Tahoma" panose="020B0604030504040204" pitchFamily="34" charset="0"/>
              </a:rPr>
              <a:t>Estimated Cost</a:t>
            </a:r>
          </a:p>
          <a:p>
            <a:pPr marL="1028700" lvl="1" indent="-571500">
              <a:buFont typeface="Wingdings" panose="05000000000000000000" pitchFamily="2" charset="2"/>
              <a:buChar char="Ø"/>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1028700" lvl="1" indent="-571500">
              <a:buFont typeface="Wingdings" panose="05000000000000000000" pitchFamily="2" charset="2"/>
              <a:buChar char="Ø"/>
            </a:pPr>
            <a:r>
              <a:rPr lang="en-US" sz="2800" b="1" u="sng" dirty="0">
                <a:latin typeface="Tahoma" panose="020B0604030504040204" pitchFamily="34" charset="0"/>
                <a:ea typeface="Tahoma" panose="020B0604030504040204" pitchFamily="34" charset="0"/>
                <a:cs typeface="Tahoma" panose="020B0604030504040204" pitchFamily="34" charset="0"/>
              </a:rPr>
              <a:t>Operation of SWZS &amp; PCMSs</a:t>
            </a:r>
          </a:p>
          <a:p>
            <a:pPr marL="1604963" lvl="2" indent="-346075">
              <a:lnSpc>
                <a:spcPct val="125000"/>
              </a:lnSpc>
              <a:buFont typeface="Courier New" panose="02070309020205020404" pitchFamily="49" charset="0"/>
              <a:buChar char="o"/>
            </a:pPr>
            <a:r>
              <a:rPr lang="en-US" sz="2800" dirty="0">
                <a:latin typeface="Tahoma" panose="020B0604030504040204" pitchFamily="34" charset="0"/>
                <a:ea typeface="Tahoma" panose="020B0604030504040204" pitchFamily="34" charset="0"/>
                <a:cs typeface="Tahoma" panose="020B0604030504040204" pitchFamily="34" charset="0"/>
              </a:rPr>
              <a:t>24/7 for 21 days: 	$150/hour</a:t>
            </a:r>
          </a:p>
          <a:p>
            <a:pPr marL="1604963" lvl="2" indent="-346075">
              <a:lnSpc>
                <a:spcPct val="125000"/>
              </a:lnSpc>
              <a:buFont typeface="Courier New" panose="02070309020205020404" pitchFamily="49" charset="0"/>
              <a:buChar char="o"/>
            </a:pPr>
            <a:r>
              <a:rPr lang="en-US" sz="2800" dirty="0">
                <a:latin typeface="Tahoma" panose="020B0604030504040204" pitchFamily="34" charset="0"/>
                <a:ea typeface="Tahoma" panose="020B0604030504040204" pitchFamily="34" charset="0"/>
                <a:cs typeface="Tahoma" panose="020B0604030504040204" pitchFamily="34" charset="0"/>
              </a:rPr>
              <a:t>24/7 for 7 days:	$300/hour</a:t>
            </a:r>
          </a:p>
          <a:p>
            <a:pPr marL="1604963" lvl="2" indent="-346075">
              <a:lnSpc>
                <a:spcPct val="125000"/>
              </a:lnSpc>
              <a:buFont typeface="Courier New" panose="02070309020205020404" pitchFamily="49" charset="0"/>
              <a:buChar char="o"/>
            </a:pPr>
            <a:r>
              <a:rPr lang="en-US" sz="2800" dirty="0">
                <a:latin typeface="Tahoma" panose="020B0604030504040204" pitchFamily="34" charset="0"/>
                <a:ea typeface="Tahoma" panose="020B0604030504040204" pitchFamily="34" charset="0"/>
                <a:cs typeface="Tahoma" panose="020B0604030504040204" pitchFamily="34" charset="0"/>
              </a:rPr>
              <a:t>Daily/Nightly:	$600/hour</a:t>
            </a:r>
          </a:p>
          <a:p>
            <a:pPr marL="1604963" lvl="2" indent="-346075">
              <a:lnSpc>
                <a:spcPct val="125000"/>
              </a:lnSpc>
              <a:buFont typeface="Courier New" panose="02070309020205020404" pitchFamily="49" charset="0"/>
              <a:buChar char="o"/>
            </a:pPr>
            <a:endParaRPr lang="en-US" sz="2800" dirty="0">
              <a:latin typeface="Tahoma" panose="020B0604030504040204" pitchFamily="34" charset="0"/>
              <a:ea typeface="Tahoma" panose="020B0604030504040204" pitchFamily="34" charset="0"/>
              <a:cs typeface="Tahoma" panose="020B0604030504040204" pitchFamily="34" charset="0"/>
            </a:endParaRPr>
          </a:p>
          <a:p>
            <a:pPr marL="1028700" lvl="1" indent="-571500">
              <a:buFont typeface="Wingdings" panose="05000000000000000000" pitchFamily="2" charset="2"/>
              <a:buChar char="Ø"/>
            </a:pPr>
            <a:r>
              <a:rPr lang="en-US" sz="2800" b="1" u="sng" dirty="0">
                <a:latin typeface="Tahoma" panose="020B0604030504040204" pitchFamily="34" charset="0"/>
                <a:ea typeface="Tahoma" panose="020B0604030504040204" pitchFamily="34" charset="0"/>
                <a:cs typeface="Tahoma" panose="020B0604030504040204" pitchFamily="34" charset="0"/>
              </a:rPr>
              <a:t>Other Traffic Control Labor</a:t>
            </a:r>
          </a:p>
          <a:p>
            <a:pPr marL="1604963" lvl="2" indent="-346075">
              <a:lnSpc>
                <a:spcPct val="125000"/>
              </a:lnSpc>
              <a:buFont typeface="Courier New" panose="02070309020205020404" pitchFamily="49" charset="0"/>
              <a:buChar char="o"/>
            </a:pPr>
            <a:r>
              <a:rPr lang="en-US" sz="2800" dirty="0">
                <a:latin typeface="Tahoma" panose="020B0604030504040204" pitchFamily="34" charset="0"/>
                <a:ea typeface="Tahoma" panose="020B0604030504040204" pitchFamily="34" charset="0"/>
                <a:cs typeface="Tahoma" panose="020B0604030504040204" pitchFamily="34" charset="0"/>
              </a:rPr>
              <a:t>Setup: 		Crew of 5 @ 2 hours = $500</a:t>
            </a:r>
          </a:p>
          <a:p>
            <a:pPr marL="1604963" lvl="2" indent="-346075">
              <a:lnSpc>
                <a:spcPct val="125000"/>
              </a:lnSpc>
              <a:buFont typeface="Courier New" panose="02070309020205020404" pitchFamily="49" charset="0"/>
              <a:buChar char="o"/>
            </a:pPr>
            <a:r>
              <a:rPr lang="en-US" sz="2800" dirty="0">
                <a:latin typeface="Tahoma" panose="020B0604030504040204" pitchFamily="34" charset="0"/>
                <a:ea typeface="Tahoma" panose="020B0604030504040204" pitchFamily="34" charset="0"/>
                <a:cs typeface="Tahoma" panose="020B0604030504040204" pitchFamily="34" charset="0"/>
              </a:rPr>
              <a:t>Removal: 	Crew of 5 @ 1 hour =  $250</a:t>
            </a:r>
          </a:p>
          <a:p>
            <a:pPr marL="1258888" lvl="2">
              <a:lnSpc>
                <a:spcPct val="125000"/>
              </a:lnSpc>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pP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9462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Diagram of other things we are thinking ahead about">
            <a:extLst>
              <a:ext uri="{FF2B5EF4-FFF2-40B4-BE49-F238E27FC236}">
                <a16:creationId xmlns:a16="http://schemas.microsoft.com/office/drawing/2014/main" id="{7AC796F6-2DD8-418A-8CCA-E28E6EA169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75"/>
          <a:stretch/>
        </p:blipFill>
        <p:spPr>
          <a:xfrm>
            <a:off x="-236266" y="603242"/>
            <a:ext cx="9250100" cy="4531374"/>
          </a:xfrm>
          <a:prstGeom prst="rect">
            <a:avLst/>
          </a:prstGeom>
        </p:spPr>
      </p:pic>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Planned/Future Activities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a:p>
            <a:pPr marL="0" indent="0" defTabSz="1219170" fontAlgn="base">
              <a:lnSpc>
                <a:spcPct val="150000"/>
              </a:lnSpc>
              <a:spcBef>
                <a:spcPct val="0"/>
              </a:spcBef>
              <a:spcAft>
                <a:spcPct val="0"/>
              </a:spcAft>
              <a:buNone/>
            </a:pPr>
            <a:endParaRPr lang="en-US" b="1" dirty="0">
              <a:solidFill>
                <a:prstClr val="black"/>
              </a:solidFill>
              <a:latin typeface="Arial"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48</a:t>
            </a:fld>
            <a:endParaRPr lang="en-US" dirty="0"/>
          </a:p>
        </p:txBody>
      </p:sp>
    </p:spTree>
    <p:extLst>
      <p:ext uri="{BB962C8B-B14F-4D97-AF65-F5344CB8AC3E}">
        <p14:creationId xmlns:p14="http://schemas.microsoft.com/office/powerpoint/2010/main" val="3048062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DA5800"/>
                </a:solidFill>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b="1" u="sng" dirty="0">
                <a:solidFill>
                  <a:srgbClr val="DA5800"/>
                </a:solidFill>
                <a:latin typeface="Tahoma" panose="020B0604030504040204" pitchFamily="34" charset="0"/>
                <a:ea typeface="Tahoma" panose="020B0604030504040204" pitchFamily="34" charset="0"/>
                <a:cs typeface="Tahoma" panose="020B0604030504040204" pitchFamily="34" charset="0"/>
              </a:rPr>
              <a:t>System Setup</a:t>
            </a:r>
            <a:endParaRPr lang="en-US" b="1" u="sng" dirty="0">
              <a:solidFill>
                <a:srgbClr val="DA58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2"/>
          <a:srcRect l="9999" t="333" r="10001" b="23706"/>
          <a:stretch/>
        </p:blipFill>
        <p:spPr>
          <a:xfrm>
            <a:off x="0" y="2057400"/>
            <a:ext cx="9144000" cy="3714751"/>
          </a:xfrm>
          <a:prstGeom prst="rect">
            <a:avLst/>
          </a:prstGeom>
        </p:spPr>
      </p:pic>
      <p:pic>
        <p:nvPicPr>
          <p:cNvPr id="2" name="Picture 1"/>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321425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 WSDOT has a goal to reduce fatal and serious crashes to zero">
            <a:extLst>
              <a:ext uri="{FF2B5EF4-FFF2-40B4-BE49-F238E27FC236}">
                <a16:creationId xmlns:a16="http://schemas.microsoft.com/office/drawing/2014/main" id="{B0DD62A0-C24F-448E-B624-25FDD637B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825" y="4979315"/>
            <a:ext cx="2543175" cy="1513560"/>
          </a:xfrm>
          <a:prstGeom prst="rect">
            <a:avLst/>
          </a:prstGeom>
        </p:spPr>
      </p:pic>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Safety Case</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Safety:  </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Work zones are designed for safety, but they represent one of the riskiest roadway scenarios when normal conditions are, by necessity, replaced with temporary and continually changing conditions.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All the typical factors in roadway crashes can be present in addition to highly vulnerable maintenance, construction, &amp; utility workers and support staff.</a:t>
            </a:r>
          </a:p>
          <a:p>
            <a:pPr marL="0" indent="0" defTabSz="1219170" fontAlgn="base">
              <a:lnSpc>
                <a:spcPct val="150000"/>
              </a:lnSpc>
              <a:spcBef>
                <a:spcPct val="0"/>
              </a:spcBef>
              <a:spcAft>
                <a:spcPct val="0"/>
              </a:spcAft>
              <a:buNone/>
            </a:pPr>
            <a:r>
              <a:rPr lang="en-US" b="1" dirty="0">
                <a:solidFill>
                  <a:prstClr val="black"/>
                </a:solidFill>
                <a:latin typeface="Arial" charset="0"/>
              </a:rPr>
              <a:t>Solution:  </a:t>
            </a:r>
            <a:r>
              <a:rPr lang="en-US" dirty="0">
                <a:solidFill>
                  <a:prstClr val="black"/>
                </a:solidFill>
                <a:latin typeface="Arial" charset="0"/>
              </a:rPr>
              <a:t>WSDOT’s </a:t>
            </a:r>
            <a:r>
              <a:rPr lang="en-US" i="1" dirty="0">
                <a:solidFill>
                  <a:prstClr val="black"/>
                </a:solidFill>
                <a:latin typeface="Arial" charset="0"/>
              </a:rPr>
              <a:t>Work Zone Database </a:t>
            </a:r>
            <a:r>
              <a:rPr lang="en-US" dirty="0">
                <a:solidFill>
                  <a:prstClr val="black"/>
                </a:solidFill>
                <a:latin typeface="Arial" charset="0"/>
              </a:rPr>
              <a:t>(WZDB)</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Provide for planning and coordination of work zone impacts</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Accurately communicate and disseminate work zone information for everyone’s benefit</a:t>
            </a:r>
          </a:p>
          <a:p>
            <a:pPr marL="0" indent="0" defTabSz="1219170" fontAlgn="base">
              <a:lnSpc>
                <a:spcPct val="150000"/>
              </a:lnSpc>
              <a:spcBef>
                <a:spcPct val="0"/>
              </a:spcBef>
              <a:spcAft>
                <a:spcPct val="0"/>
              </a:spcAft>
              <a:buNone/>
            </a:pPr>
            <a:r>
              <a:rPr lang="en-US" b="1" dirty="0">
                <a:solidFill>
                  <a:prstClr val="black"/>
                </a:solidFill>
                <a:latin typeface="Arial" charset="0"/>
              </a:rPr>
              <a:t>Future: </a:t>
            </a:r>
            <a:r>
              <a:rPr lang="en-US" dirty="0">
                <a:solidFill>
                  <a:prstClr val="black"/>
                </a:solidFill>
                <a:latin typeface="Arial" charset="0"/>
              </a:rPr>
              <a:t>CAT/ADS technologies and Smarter Work Zone strategies</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5</a:t>
            </a:fld>
            <a:endParaRPr lang="en-US" dirty="0"/>
          </a:p>
        </p:txBody>
      </p:sp>
    </p:spTree>
    <p:extLst>
      <p:ext uri="{BB962C8B-B14F-4D97-AF65-F5344CB8AC3E}">
        <p14:creationId xmlns:p14="http://schemas.microsoft.com/office/powerpoint/2010/main" val="929686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57400"/>
            <a:ext cx="9144000" cy="3143811"/>
          </a:xfrm>
          <a:prstGeom prst="rect">
            <a:avLst/>
          </a:prstGeom>
        </p:spPr>
      </p:pic>
      <p:sp>
        <p:nvSpPr>
          <p:cNvPr id="4" name="Rectangle 3"/>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b="1" u="sng" dirty="0">
                <a:solidFill>
                  <a:srgbClr val="009A46"/>
                </a:solidFill>
                <a:latin typeface="Tahoma" panose="020B0604030504040204" pitchFamily="34" charset="0"/>
                <a:ea typeface="Tahoma" panose="020B0604030504040204" pitchFamily="34" charset="0"/>
                <a:cs typeface="Tahoma" panose="020B0604030504040204" pitchFamily="34" charset="0"/>
              </a:rPr>
              <a:t>No Traffic Queues</a:t>
            </a:r>
            <a:r>
              <a:rPr lang="en-US" sz="2000" b="1" dirty="0">
                <a:solidFill>
                  <a:srgbClr val="009A46"/>
                </a:solidFill>
                <a:latin typeface="Tahoma" panose="020B0604030504040204" pitchFamily="34" charset="0"/>
                <a:ea typeface="Tahoma" panose="020B0604030504040204" pitchFamily="34" charset="0"/>
                <a:cs typeface="Tahoma" panose="020B0604030504040204" pitchFamily="34" charset="0"/>
              </a:rPr>
              <a:t>:  Free-flow traffic conditions</a:t>
            </a:r>
            <a:endParaRPr lang="en-US" b="1" dirty="0">
              <a:solidFill>
                <a:srgbClr val="009A46"/>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19036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b="1" u="sng" dirty="0">
                <a:solidFill>
                  <a:srgbClr val="009A46"/>
                </a:solidFill>
                <a:latin typeface="Tahoma" panose="020B0604030504040204" pitchFamily="34" charset="0"/>
                <a:ea typeface="Tahoma" panose="020B0604030504040204" pitchFamily="34" charset="0"/>
                <a:cs typeface="Tahoma" panose="020B0604030504040204" pitchFamily="34" charset="0"/>
              </a:rPr>
              <a:t>No Traffic Queues</a:t>
            </a:r>
            <a:r>
              <a:rPr lang="en-US" sz="2000" b="1" dirty="0">
                <a:solidFill>
                  <a:srgbClr val="009A46"/>
                </a:solidFill>
                <a:latin typeface="Tahoma" panose="020B0604030504040204" pitchFamily="34" charset="0"/>
                <a:ea typeface="Tahoma" panose="020B0604030504040204" pitchFamily="34" charset="0"/>
                <a:cs typeface="Tahoma" panose="020B0604030504040204" pitchFamily="34" charset="0"/>
              </a:rPr>
              <a:t>:  Free-flow traffic conditions</a:t>
            </a:r>
          </a:p>
        </p:txBody>
      </p:sp>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pic>
        <p:nvPicPr>
          <p:cNvPr id="6" name="Picture 5"/>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603905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57400"/>
            <a:ext cx="9144000" cy="3143811"/>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b="1"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Forms at Merge</a:t>
            </a:r>
            <a:endParaRPr lang="en-US" sz="20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rgbClr val="DA5800"/>
                </a:solidFill>
                <a:latin typeface="Tahoma" panose="020B0604030504040204" pitchFamily="34" charset="0"/>
                <a:ea typeface="Tahoma" panose="020B0604030504040204" pitchFamily="34" charset="0"/>
                <a:cs typeface="Tahoma" panose="020B0604030504040204" pitchFamily="34" charset="0"/>
              </a:rPr>
              <a:t>End of queue warning begins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4174253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57400"/>
            <a:ext cx="9144000" cy="3143811"/>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b="1"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Forms at Merge</a:t>
            </a:r>
            <a:endParaRPr lang="en-US" sz="20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rgbClr val="DA5800"/>
                </a:solidFill>
                <a:latin typeface="Tahoma" panose="020B0604030504040204" pitchFamily="34" charset="0"/>
                <a:ea typeface="Tahoma" panose="020B0604030504040204" pitchFamily="34" charset="0"/>
                <a:cs typeface="Tahoma" panose="020B0604030504040204" pitchFamily="34" charset="0"/>
              </a:rPr>
              <a:t>End of queue warning begins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21957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Less than 0.9 Mile</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2" name="Picture 1"/>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1095687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Less than 0.9 Mile</a:t>
            </a:r>
          </a:p>
        </p:txBody>
      </p:sp>
      <p:pic>
        <p:nvPicPr>
          <p:cNvPr id="8" name="Picture 7"/>
          <p:cNvPicPr>
            <a:picLocks noChangeAspect="1"/>
          </p:cNvPicPr>
          <p:nvPr/>
        </p:nvPicPr>
        <p:blipFill>
          <a:blip r:embed="rId2"/>
          <a:stretch>
            <a:fillRect/>
          </a:stretch>
        </p:blipFill>
        <p:spPr>
          <a:xfrm>
            <a:off x="0" y="5943600"/>
            <a:ext cx="9144000" cy="498160"/>
          </a:xfrm>
          <a:prstGeom prst="rect">
            <a:avLst/>
          </a:prstGeom>
        </p:spPr>
      </p:pic>
      <p:pic>
        <p:nvPicPr>
          <p:cNvPr id="2" name="Picture 1"/>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425846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Approaching 0.9 Mile Traffic Sensor</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3" name="Picture 2"/>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2545365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Approaching 0.9 Mile Traffic Sensor</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4" name="Picture 3"/>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2796703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Beyond 0.9 Mile Traffic Sensor</a:t>
            </a:r>
          </a:p>
          <a:p>
            <a:r>
              <a:rPr lang="en-US" sz="2000" dirty="0">
                <a:solidFill>
                  <a:srgbClr val="FF6600"/>
                </a:solidFill>
                <a:latin typeface="Tahoma" panose="020B0604030504040204" pitchFamily="34" charset="0"/>
                <a:ea typeface="Tahoma" panose="020B0604030504040204" pitchFamily="34" charset="0"/>
                <a:cs typeface="Tahoma" panose="020B0604030504040204" pitchFamily="34" charset="0"/>
              </a:rPr>
              <a:t>Zipper merge begins</a:t>
            </a:r>
          </a:p>
          <a:p>
            <a:r>
              <a:rPr lang="en-US" sz="2000" dirty="0">
                <a:solidFill>
                  <a:srgbClr val="FF6600"/>
                </a:solidFill>
                <a:latin typeface="Tahoma" panose="020B0604030504040204" pitchFamily="34" charset="0"/>
                <a:ea typeface="Tahoma" panose="020B0604030504040204" pitchFamily="34" charset="0"/>
                <a:cs typeface="Tahoma" panose="020B0604030504040204" pitchFamily="34" charset="0"/>
              </a:rPr>
              <a:t>Travel delay begins</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2" name="Picture 1"/>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2853457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Beyond 0.9 Mile Traffic Sensor</a:t>
            </a:r>
          </a:p>
          <a:p>
            <a:r>
              <a:rPr lang="en-US" sz="2000" dirty="0">
                <a:solidFill>
                  <a:srgbClr val="FF6600"/>
                </a:solidFill>
                <a:latin typeface="Tahoma" panose="020B0604030504040204" pitchFamily="34" charset="0"/>
                <a:ea typeface="Tahoma" panose="020B0604030504040204" pitchFamily="34" charset="0"/>
                <a:cs typeface="Tahoma" panose="020B0604030504040204" pitchFamily="34" charset="0"/>
              </a:rPr>
              <a:t>Zipper merge begins</a:t>
            </a:r>
          </a:p>
          <a:p>
            <a:r>
              <a:rPr lang="en-US" sz="2000" dirty="0">
                <a:solidFill>
                  <a:srgbClr val="FF6600"/>
                </a:solidFill>
                <a:latin typeface="Tahoma" panose="020B0604030504040204" pitchFamily="34" charset="0"/>
                <a:ea typeface="Tahoma" panose="020B0604030504040204" pitchFamily="34" charset="0"/>
                <a:cs typeface="Tahoma" panose="020B0604030504040204" pitchFamily="34" charset="0"/>
              </a:rPr>
              <a:t>Travel delay begins</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4" name="Picture 3"/>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324331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Safety Case</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National Work Zone Crash Statistics (2019):  </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84% of fatalities occur to road users</a:t>
            </a:r>
          </a:p>
          <a:p>
            <a:pPr marL="781040" lvl="1"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16% to workers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90% of fatal crashes occur on freeways &amp; 45+MPH highways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35% of fatalities involve large trucks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16% of fatalities occur to pedestrians/bicyclists</a:t>
            </a:r>
          </a:p>
          <a:p>
            <a:pPr marL="0" indent="0" defTabSz="1219170" fontAlgn="base">
              <a:lnSpc>
                <a:spcPct val="150000"/>
              </a:lnSpc>
              <a:spcBef>
                <a:spcPct val="0"/>
              </a:spcBef>
              <a:spcAft>
                <a:spcPct val="0"/>
              </a:spcAft>
              <a:buNone/>
            </a:pPr>
            <a:r>
              <a:rPr lang="en-US" b="1" dirty="0">
                <a:solidFill>
                  <a:prstClr val="black"/>
                </a:solidFill>
                <a:latin typeface="Arial" charset="0"/>
              </a:rPr>
              <a:t>Washington-specific over the same time period:</a:t>
            </a:r>
            <a:endParaRPr lang="en-US" dirty="0">
              <a:solidFill>
                <a:prstClr val="black"/>
              </a:solidFill>
              <a:latin typeface="Arial" charset="0"/>
            </a:endParaRP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7 fatalities occurred to road users</a:t>
            </a:r>
          </a:p>
          <a:p>
            <a:pPr marL="742941" lvl="1" indent="-342891" defTabSz="1219170">
              <a:lnSpc>
                <a:spcPct val="150000"/>
              </a:lnSpc>
              <a:spcBef>
                <a:spcPct val="0"/>
              </a:spcBef>
              <a:buFont typeface="Arial" panose="020B0604020202020204" pitchFamily="34" charset="0"/>
              <a:buChar char="•"/>
            </a:pPr>
            <a:r>
              <a:rPr lang="en-US" dirty="0">
                <a:solidFill>
                  <a:prstClr val="black"/>
                </a:solidFill>
                <a:latin typeface="Arial" charset="0"/>
              </a:rPr>
              <a:t>3 involved large trucks</a:t>
            </a:r>
          </a:p>
          <a:p>
            <a:pPr marL="742941" lvl="1" indent="-342891" defTabSz="1219170">
              <a:lnSpc>
                <a:spcPct val="150000"/>
              </a:lnSpc>
              <a:spcBef>
                <a:spcPct val="0"/>
              </a:spcBef>
              <a:buFont typeface="Arial" panose="020B0604020202020204" pitchFamily="34" charset="0"/>
              <a:buChar char="•"/>
            </a:pPr>
            <a:r>
              <a:rPr lang="en-US" dirty="0">
                <a:solidFill>
                  <a:prstClr val="black"/>
                </a:solidFill>
                <a:latin typeface="Arial" charset="0"/>
              </a:rPr>
              <a:t>0 workers, 0 pedestrians</a:t>
            </a:r>
          </a:p>
          <a:p>
            <a:pPr marL="342891" indent="-342891"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0" indent="0" defTabSz="1219170" fontAlgn="base">
              <a:lnSpc>
                <a:spcPct val="150000"/>
              </a:lnSpc>
              <a:spcBef>
                <a:spcPct val="0"/>
              </a:spcBef>
              <a:spcAft>
                <a:spcPct val="0"/>
              </a:spcAft>
              <a:buNone/>
            </a:pPr>
            <a:r>
              <a:rPr lang="en-US" b="1" dirty="0">
                <a:solidFill>
                  <a:prstClr val="black"/>
                </a:solidFill>
                <a:latin typeface="Arial" charset="0"/>
              </a:rPr>
              <a:t>Goal: </a:t>
            </a:r>
            <a:r>
              <a:rPr lang="en-US" dirty="0">
                <a:solidFill>
                  <a:prstClr val="black"/>
                </a:solidFill>
                <a:latin typeface="Arial" charset="0"/>
              </a:rPr>
              <a:t>Let’s do what we can to make it better</a:t>
            </a:r>
          </a:p>
          <a:p>
            <a:pPr marL="0" indent="0" defTabSz="1219170" fontAlgn="base">
              <a:lnSpc>
                <a:spcPct val="150000"/>
              </a:lnSpc>
              <a:spcBef>
                <a:spcPct val="0"/>
              </a:spcBef>
              <a:spcAft>
                <a:spcPct val="0"/>
              </a:spcAft>
              <a:buNone/>
            </a:pPr>
            <a:r>
              <a:rPr lang="en-US" dirty="0">
                <a:solidFill>
                  <a:prstClr val="black"/>
                </a:solidFill>
                <a:latin typeface="Arial" charset="0"/>
              </a:rPr>
              <a:t>Work zones need to have visibility and advance notice</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6</a:t>
            </a:fld>
            <a:endParaRPr lang="en-US" dirty="0"/>
          </a:p>
        </p:txBody>
      </p:sp>
      <p:pic>
        <p:nvPicPr>
          <p:cNvPr id="6" name="Picture 5" descr="Image of serious crash involving a truck on a high-speed roadway">
            <a:extLst>
              <a:ext uri="{FF2B5EF4-FFF2-40B4-BE49-F238E27FC236}">
                <a16:creationId xmlns:a16="http://schemas.microsoft.com/office/drawing/2014/main" id="{6660D6C1-08AA-449A-8B65-AE13B3F52F42}"/>
              </a:ext>
            </a:extLst>
          </p:cNvPr>
          <p:cNvPicPr>
            <a:picLocks noChangeAspect="1"/>
          </p:cNvPicPr>
          <p:nvPr/>
        </p:nvPicPr>
        <p:blipFill rotWithShape="1">
          <a:blip r:embed="rId3"/>
          <a:srcRect r="11506" b="35979"/>
          <a:stretch/>
        </p:blipFill>
        <p:spPr>
          <a:xfrm>
            <a:off x="5558086" y="4836305"/>
            <a:ext cx="3585914" cy="1587378"/>
          </a:xfrm>
          <a:prstGeom prst="rect">
            <a:avLst/>
          </a:prstGeom>
        </p:spPr>
      </p:pic>
      <p:pic>
        <p:nvPicPr>
          <p:cNvPr id="7" name="Picture 6" descr="Graph indicating that trucks involved in rear-end collisions disproportionally affect fatalities in work zones">
            <a:extLst>
              <a:ext uri="{FF2B5EF4-FFF2-40B4-BE49-F238E27FC236}">
                <a16:creationId xmlns:a16="http://schemas.microsoft.com/office/drawing/2014/main" id="{E3D47A97-FF3E-4C35-AEC1-6EC26F0D048B}"/>
              </a:ext>
            </a:extLst>
          </p:cNvPr>
          <p:cNvPicPr>
            <a:picLocks noChangeAspect="1"/>
          </p:cNvPicPr>
          <p:nvPr/>
        </p:nvPicPr>
        <p:blipFill rotWithShape="1">
          <a:blip r:embed="rId4"/>
          <a:srcRect t="15411"/>
          <a:stretch/>
        </p:blipFill>
        <p:spPr>
          <a:xfrm>
            <a:off x="5558086" y="1028700"/>
            <a:ext cx="3585914" cy="3742022"/>
          </a:xfrm>
          <a:prstGeom prst="rect">
            <a:avLst/>
          </a:prstGeom>
          <a:ln w="3175">
            <a:solidFill>
              <a:schemeClr val="tx2"/>
            </a:solidFill>
          </a:ln>
        </p:spPr>
      </p:pic>
    </p:spTree>
    <p:extLst>
      <p:ext uri="{BB962C8B-B14F-4D97-AF65-F5344CB8AC3E}">
        <p14:creationId xmlns:p14="http://schemas.microsoft.com/office/powerpoint/2010/main" val="531692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1.9 - 2.9 Miles</a:t>
            </a:r>
          </a:p>
          <a:p>
            <a:r>
              <a:rPr lang="en-US" sz="2000" dirty="0">
                <a:solidFill>
                  <a:srgbClr val="FF6600"/>
                </a:solidFill>
                <a:latin typeface="Tahoma" panose="020B0604030504040204" pitchFamily="34" charset="0"/>
                <a:ea typeface="Tahoma" panose="020B0604030504040204" pitchFamily="34" charset="0"/>
                <a:cs typeface="Tahoma" panose="020B0604030504040204" pitchFamily="34" charset="0"/>
              </a:rPr>
              <a:t>Lane usage instructions begin</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2" name="Picture 1"/>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2963881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1.9 - 2.9 Miles</a:t>
            </a:r>
          </a:p>
          <a:p>
            <a:r>
              <a:rPr lang="en-US" sz="2000" dirty="0">
                <a:solidFill>
                  <a:srgbClr val="FF6600"/>
                </a:solidFill>
                <a:latin typeface="Tahoma" panose="020B0604030504040204" pitchFamily="34" charset="0"/>
                <a:ea typeface="Tahoma" panose="020B0604030504040204" pitchFamily="34" charset="0"/>
                <a:cs typeface="Tahoma" panose="020B0604030504040204" pitchFamily="34" charset="0"/>
              </a:rPr>
              <a:t>Lane usage instructions begin</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3" name="Picture 2"/>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285456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2.9 - 3.9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51548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2.9 - 3.9 Miles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911972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3.9 - 4.9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17376470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3.9 - 4.9 Miles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1682413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4.9 - 6 Miles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1900634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Increasing, 4.9 - 6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19949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57400"/>
            <a:ext cx="9144000" cy="3143811"/>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Peaks @ 6 Miles, </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Begins Decreasing</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3924530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Peaks @ 6 Miles, </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Begins Decreasing</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3" name="Picture 2"/>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1294993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NextGen WZDB</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0" y="1116093"/>
            <a:ext cx="8229600" cy="4525963"/>
          </a:xfrm>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Statewide application and deployment</a:t>
            </a:r>
          </a:p>
          <a:p>
            <a:pPr defTabSz="1219170" fontAlgn="base">
              <a:lnSpc>
                <a:spcPct val="150000"/>
              </a:lnSpc>
              <a:spcBef>
                <a:spcPct val="0"/>
              </a:spcBef>
              <a:spcAft>
                <a:spcPct val="0"/>
              </a:spcAft>
            </a:pPr>
            <a:r>
              <a:rPr lang="en-US" dirty="0">
                <a:solidFill>
                  <a:prstClr val="black"/>
                </a:solidFill>
                <a:latin typeface="Arial" charset="0"/>
              </a:rPr>
              <a:t>Original WZDB developed in one region – grew to be recognized as essential statewide</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2017 – Multiple major project impacts around the state</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Growing interest from multiple WSDOT regions with an identified need to communicate better between jurisdictions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Recognition that internal boundaries don’t resonate with drivers – </a:t>
            </a:r>
            <a:r>
              <a:rPr lang="en-US" dirty="0" err="1">
                <a:solidFill>
                  <a:prstClr val="black"/>
                </a:solidFill>
                <a:latin typeface="Arial" charset="0"/>
              </a:rPr>
              <a:t>OneDOT</a:t>
            </a:r>
            <a:endParaRPr lang="en-US" dirty="0">
              <a:solidFill>
                <a:prstClr val="black"/>
              </a:solidFill>
              <a:latin typeface="Arial" charset="0"/>
            </a:endParaRPr>
          </a:p>
          <a:p>
            <a:pPr marL="0" indent="0" defTabSz="1219170" fontAlgn="base">
              <a:lnSpc>
                <a:spcPct val="150000"/>
              </a:lnSpc>
              <a:spcBef>
                <a:spcPct val="0"/>
              </a:spcBef>
              <a:spcAft>
                <a:spcPct val="0"/>
              </a:spcAft>
              <a:buNone/>
            </a:pPr>
            <a:r>
              <a:rPr lang="en-US" b="1" dirty="0">
                <a:solidFill>
                  <a:prstClr val="black"/>
                </a:solidFill>
                <a:latin typeface="Arial" charset="0"/>
              </a:rPr>
              <a:t>NextGen WZDB Milestones: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NextGen WZDB re-development to SQL database backend capable of being</a:t>
            </a:r>
          </a:p>
          <a:p>
            <a:pPr defTabSz="1219170" fontAlgn="base">
              <a:lnSpc>
                <a:spcPct val="150000"/>
              </a:lnSpc>
              <a:spcBef>
                <a:spcPct val="0"/>
              </a:spcBef>
              <a:spcAft>
                <a:spcPct val="0"/>
              </a:spcAft>
            </a:pPr>
            <a:r>
              <a:rPr lang="en-US" dirty="0">
                <a:solidFill>
                  <a:prstClr val="black"/>
                </a:solidFill>
                <a:latin typeface="Arial" charset="0"/>
              </a:rPr>
              <a:t>     shared and used across other platforms - Late 2017</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Basic forms and reports complete July 2019</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Initial Implementation in Fall 2019</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Dynamic Mapping/Visualization tool available Spring 2020</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Future:  Integration with commercial permitting and other public-facing systems</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7</a:t>
            </a:fld>
            <a:endParaRPr lang="en-US" dirty="0"/>
          </a:p>
        </p:txBody>
      </p:sp>
    </p:spTree>
    <p:extLst>
      <p:ext uri="{BB962C8B-B14F-4D97-AF65-F5344CB8AC3E}">
        <p14:creationId xmlns:p14="http://schemas.microsoft.com/office/powerpoint/2010/main" val="529203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6 – 4.9 Miles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4050037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6 – 4.9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902414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4.9 - 3.9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3286520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4.9 - 3.9 Miles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12465342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3.9 - 2.9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3670651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000" t="333" r="10000" b="35392"/>
          <a:stretch/>
        </p:blipFill>
        <p:spPr>
          <a:xfrm>
            <a:off x="0" y="2057400"/>
            <a:ext cx="9144000" cy="3143250"/>
          </a:xfrm>
          <a:prstGeom prst="rect">
            <a:avLst/>
          </a:prstGeom>
        </p:spPr>
      </p:pic>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3.9 - 2.9 Miles</a:t>
            </a:r>
          </a:p>
        </p:txBody>
      </p:sp>
      <p:pic>
        <p:nvPicPr>
          <p:cNvPr id="7" name="Picture 6"/>
          <p:cNvPicPr>
            <a:picLocks noChangeAspect="1"/>
          </p:cNvPicPr>
          <p:nvPr/>
        </p:nvPicPr>
        <p:blipFill>
          <a:blip r:embed="rId3"/>
          <a:stretch>
            <a:fillRect/>
          </a:stretch>
        </p:blipFill>
        <p:spPr>
          <a:xfrm>
            <a:off x="0" y="5943600"/>
            <a:ext cx="9144000" cy="498160"/>
          </a:xfrm>
          <a:prstGeom prst="rect">
            <a:avLst/>
          </a:prstGeom>
        </p:spPr>
      </p:pic>
    </p:spTree>
    <p:extLst>
      <p:ext uri="{BB962C8B-B14F-4D97-AF65-F5344CB8AC3E}">
        <p14:creationId xmlns:p14="http://schemas.microsoft.com/office/powerpoint/2010/main" val="881705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2.9 - 1.9 Miles</a:t>
            </a:r>
          </a:p>
          <a:p>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8" name="Picture 7"/>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4887666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524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1"/>
          <p:cNvSpPr txBox="1">
            <a:spLocks/>
          </p:cNvSpPr>
          <p:nvPr/>
        </p:nvSpPr>
        <p:spPr>
          <a:xfrm>
            <a:off x="0" y="-1"/>
            <a:ext cx="9144000" cy="213360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atin typeface="Tahoma" panose="020B0604030504040204" pitchFamily="34" charset="0"/>
                <a:ea typeface="Tahoma" panose="020B0604030504040204" pitchFamily="34" charset="0"/>
                <a:cs typeface="Tahoma" panose="020B0604030504040204" pitchFamily="34" charset="0"/>
              </a:rPr>
              <a:t>Smart Work Zone System Example</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B050"/>
                </a:solidFill>
                <a:latin typeface="Tahoma" panose="020B0604030504040204" pitchFamily="34" charset="0"/>
                <a:ea typeface="Tahoma" panose="020B0604030504040204" pitchFamily="34" charset="0"/>
                <a:cs typeface="Tahoma" panose="020B0604030504040204" pitchFamily="34" charset="0"/>
              </a:rPr>
              <a:t>Traffic Queues</a:t>
            </a:r>
            <a:r>
              <a:rPr lang="en-US" sz="2000" dirty="0">
                <a:solidFill>
                  <a:srgbClr val="00B050"/>
                </a:solidFill>
                <a:latin typeface="Tahoma" panose="020B0604030504040204" pitchFamily="34" charset="0"/>
                <a:ea typeface="Tahoma" panose="020B0604030504040204" pitchFamily="34" charset="0"/>
                <a:cs typeface="Tahoma" panose="020B0604030504040204" pitchFamily="34" charset="0"/>
              </a:rPr>
              <a:t>: Decreasing, 2.9 - 1.9 Miles</a:t>
            </a:r>
          </a:p>
        </p:txBody>
      </p:sp>
      <p:pic>
        <p:nvPicPr>
          <p:cNvPr id="7" name="Picture 6"/>
          <p:cNvPicPr>
            <a:picLocks noChangeAspect="1"/>
          </p:cNvPicPr>
          <p:nvPr/>
        </p:nvPicPr>
        <p:blipFill>
          <a:blip r:embed="rId2"/>
          <a:stretch>
            <a:fillRect/>
          </a:stretch>
        </p:blipFill>
        <p:spPr>
          <a:xfrm>
            <a:off x="0" y="5943600"/>
            <a:ext cx="9144000" cy="498160"/>
          </a:xfrm>
          <a:prstGeom prst="rect">
            <a:avLst/>
          </a:prstGeom>
        </p:spPr>
      </p:pic>
      <p:pic>
        <p:nvPicPr>
          <p:cNvPr id="8" name="Picture 7"/>
          <p:cNvPicPr>
            <a:picLocks noChangeAspect="1"/>
          </p:cNvPicPr>
          <p:nvPr/>
        </p:nvPicPr>
        <p:blipFill>
          <a:blip r:embed="rId3"/>
          <a:stretch>
            <a:fillRect/>
          </a:stretch>
        </p:blipFill>
        <p:spPr>
          <a:xfrm>
            <a:off x="0" y="2057400"/>
            <a:ext cx="9144000" cy="3143811"/>
          </a:xfrm>
          <a:prstGeom prst="rect">
            <a:avLst/>
          </a:prstGeom>
        </p:spPr>
      </p:pic>
    </p:spTree>
    <p:extLst>
      <p:ext uri="{BB962C8B-B14F-4D97-AF65-F5344CB8AC3E}">
        <p14:creationId xmlns:p14="http://schemas.microsoft.com/office/powerpoint/2010/main" val="1223749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Lessons Learned – Technical Considerations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Standards:  </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Communicating geometry/geography differs between agencies and companies</a:t>
            </a:r>
          </a:p>
          <a:p>
            <a:pPr marL="781040" lvl="1"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Translation may be required, spatial references checked, and projection required</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Version 4.0 pushes to dynamic data structures which can be more challenging to adopt in a more static language like c#. Other languages like JavaScript handle dynamic structures better</a:t>
            </a:r>
          </a:p>
          <a:p>
            <a:pPr marL="0" indent="0" defTabSz="1219170">
              <a:lnSpc>
                <a:spcPct val="150000"/>
              </a:lnSpc>
              <a:spcBef>
                <a:spcPct val="0"/>
              </a:spcBef>
              <a:buNone/>
            </a:pPr>
            <a:r>
              <a:rPr lang="en-US" b="1" dirty="0">
                <a:solidFill>
                  <a:prstClr val="black"/>
                </a:solidFill>
                <a:latin typeface="Arial" charset="0"/>
              </a:rPr>
              <a:t>Data feeds/storage:  </a:t>
            </a:r>
            <a:endParaRPr lang="en-US" dirty="0">
              <a:solidFill>
                <a:prstClr val="black"/>
              </a:solidFill>
              <a:latin typeface="Arial" charset="0"/>
            </a:endParaRPr>
          </a:p>
          <a:p>
            <a:pPr marL="380990" indent="-380990" defTabSz="1219170">
              <a:lnSpc>
                <a:spcPct val="150000"/>
              </a:lnSpc>
              <a:spcBef>
                <a:spcPct val="0"/>
              </a:spcBef>
              <a:buFont typeface="Arial" panose="020B0604020202020204" pitchFamily="34" charset="0"/>
              <a:buChar char="•"/>
            </a:pPr>
            <a:r>
              <a:rPr lang="en-US" dirty="0">
                <a:solidFill>
                  <a:srgbClr val="000000"/>
                </a:solidFill>
                <a:effectLst/>
                <a:ea typeface="Times New Roman" panose="02020603050405020304" pitchFamily="18" charset="0"/>
              </a:rPr>
              <a:t>Should data pull from the sources and go right out to the feed or ETLs written to transfer data:</a:t>
            </a:r>
          </a:p>
          <a:p>
            <a:pPr marL="781040" lvl="1" indent="-380990" defTabSz="1219170">
              <a:lnSpc>
                <a:spcPct val="150000"/>
              </a:lnSpc>
              <a:spcBef>
                <a:spcPct val="0"/>
              </a:spcBef>
              <a:buFont typeface="Arial" panose="020B0604020202020204" pitchFamily="34" charset="0"/>
              <a:buChar char="•"/>
            </a:pPr>
            <a:r>
              <a:rPr lang="en-US" dirty="0">
                <a:solidFill>
                  <a:srgbClr val="000000"/>
                </a:solidFill>
                <a:effectLst/>
                <a:ea typeface="Times New Roman" panose="02020603050405020304" pitchFamily="18" charset="0"/>
              </a:rPr>
              <a:t>Lots of outside sources (internal and device vendors)</a:t>
            </a:r>
          </a:p>
          <a:p>
            <a:pPr marL="781040" lvl="1" indent="-380990" defTabSz="1219170">
              <a:lnSpc>
                <a:spcPct val="150000"/>
              </a:lnSpc>
              <a:spcBef>
                <a:spcPct val="0"/>
              </a:spcBef>
              <a:buFont typeface="Arial" panose="020B0604020202020204" pitchFamily="34" charset="0"/>
              <a:buChar char="•"/>
            </a:pPr>
            <a:r>
              <a:rPr lang="en-US" dirty="0">
                <a:solidFill>
                  <a:srgbClr val="000000"/>
                </a:solidFill>
                <a:ea typeface="Times New Roman" panose="02020603050405020304" pitchFamily="18" charset="0"/>
              </a:rPr>
              <a:t>Some vendors publish today in </a:t>
            </a:r>
            <a:r>
              <a:rPr lang="en-US" dirty="0" err="1">
                <a:solidFill>
                  <a:srgbClr val="000000"/>
                </a:solidFill>
                <a:ea typeface="Times New Roman" panose="02020603050405020304" pitchFamily="18" charset="0"/>
              </a:rPr>
              <a:t>WZDx</a:t>
            </a:r>
            <a:r>
              <a:rPr lang="en-US" dirty="0">
                <a:solidFill>
                  <a:srgbClr val="000000"/>
                </a:solidFill>
                <a:ea typeface="Times New Roman" panose="02020603050405020304" pitchFamily="18" charset="0"/>
              </a:rPr>
              <a:t> and others do not</a:t>
            </a:r>
          </a:p>
          <a:p>
            <a:pPr marL="380990" indent="-380990" defTabSz="1219170">
              <a:lnSpc>
                <a:spcPct val="150000"/>
              </a:lnSpc>
              <a:spcBef>
                <a:spcPct val="0"/>
              </a:spcBef>
              <a:buFont typeface="Arial" panose="020B0604020202020204" pitchFamily="34" charset="0"/>
              <a:buChar char="•"/>
            </a:pPr>
            <a:r>
              <a:rPr lang="en-US" dirty="0">
                <a:solidFill>
                  <a:srgbClr val="000000"/>
                </a:solidFill>
                <a:ea typeface="Times New Roman" panose="02020603050405020304" pitchFamily="18" charset="0"/>
              </a:rPr>
              <a:t>Hosting architecture and the choice to migrate to cloud</a:t>
            </a:r>
            <a:endParaRPr lang="en-US" dirty="0">
              <a:solidFill>
                <a:srgbClr val="000000"/>
              </a:solidFill>
              <a:effectLst/>
              <a:ea typeface="Times New Roman" panose="02020603050405020304" pitchFamily="18" charset="0"/>
            </a:endParaRP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78</a:t>
            </a:fld>
            <a:endParaRPr lang="en-US" dirty="0"/>
          </a:p>
        </p:txBody>
      </p:sp>
    </p:spTree>
    <p:extLst>
      <p:ext uri="{BB962C8B-B14F-4D97-AF65-F5344CB8AC3E}">
        <p14:creationId xmlns:p14="http://schemas.microsoft.com/office/powerpoint/2010/main" val="2877323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1</a:t>
            </a:r>
            <a:r>
              <a:rPr lang="en-US" baseline="30000" dirty="0"/>
              <a:t>st</a:t>
            </a:r>
            <a:r>
              <a:rPr lang="en-US" dirty="0"/>
              <a:t> Gen WZDB</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sz="1600" b="1" dirty="0">
                <a:solidFill>
                  <a:prstClr val="black"/>
                </a:solidFill>
                <a:latin typeface="Arial" charset="0"/>
              </a:rPr>
              <a:t>Problem:  </a:t>
            </a:r>
          </a:p>
          <a:p>
            <a:pPr marL="380990" indent="-380990" defTabSz="1219170" fontAlgn="base">
              <a:lnSpc>
                <a:spcPct val="150000"/>
              </a:lnSpc>
              <a:spcBef>
                <a:spcPct val="0"/>
              </a:spcBef>
              <a:spcAft>
                <a:spcPct val="0"/>
              </a:spcAft>
              <a:buFont typeface="Arial" panose="020B0604020202020204" pitchFamily="34" charset="0"/>
              <a:buChar char="•"/>
            </a:pPr>
            <a:r>
              <a:rPr lang="en-US" sz="1600" dirty="0">
                <a:solidFill>
                  <a:prstClr val="black"/>
                </a:solidFill>
                <a:latin typeface="Arial" charset="0"/>
              </a:rPr>
              <a:t>Conflicts between construction and maintenance operations</a:t>
            </a:r>
          </a:p>
          <a:p>
            <a:pPr marL="380990" indent="-380990" defTabSz="1219170" fontAlgn="base">
              <a:lnSpc>
                <a:spcPct val="150000"/>
              </a:lnSpc>
              <a:spcBef>
                <a:spcPct val="0"/>
              </a:spcBef>
              <a:spcAft>
                <a:spcPct val="0"/>
              </a:spcAft>
              <a:buFont typeface="Arial" panose="020B0604020202020204" pitchFamily="34" charset="0"/>
              <a:buChar char="•"/>
            </a:pPr>
            <a:r>
              <a:rPr lang="en-US" sz="1600" dirty="0">
                <a:solidFill>
                  <a:prstClr val="black"/>
                </a:solidFill>
                <a:latin typeface="Arial" charset="0"/>
              </a:rPr>
              <a:t>Missing reliable public information</a:t>
            </a:r>
          </a:p>
          <a:p>
            <a:pPr marL="0" indent="0" defTabSz="1219170" fontAlgn="base">
              <a:lnSpc>
                <a:spcPct val="150000"/>
              </a:lnSpc>
              <a:spcBef>
                <a:spcPct val="0"/>
              </a:spcBef>
              <a:spcAft>
                <a:spcPct val="0"/>
              </a:spcAft>
              <a:buNone/>
            </a:pPr>
            <a:r>
              <a:rPr lang="en-US" sz="1600" b="1" dirty="0">
                <a:solidFill>
                  <a:prstClr val="black"/>
                </a:solidFill>
                <a:latin typeface="Arial" charset="0"/>
              </a:rPr>
              <a:t>Solution:  </a:t>
            </a:r>
            <a:r>
              <a:rPr lang="en-US" sz="1600" dirty="0">
                <a:solidFill>
                  <a:prstClr val="black"/>
                </a:solidFill>
                <a:latin typeface="Arial" charset="0"/>
              </a:rPr>
              <a:t>WSDOT’s original Work Zone Database (WZDB) –</a:t>
            </a:r>
          </a:p>
          <a:p>
            <a:pPr marL="342900" indent="-342900" defTabSz="1219170" fontAlgn="base">
              <a:lnSpc>
                <a:spcPct val="150000"/>
              </a:lnSpc>
              <a:spcBef>
                <a:spcPct val="0"/>
              </a:spcBef>
              <a:spcAft>
                <a:spcPct val="0"/>
              </a:spcAft>
              <a:buFont typeface="Arial" panose="020B0604020202020204" pitchFamily="34" charset="0"/>
              <a:buChar char="•"/>
            </a:pPr>
            <a:r>
              <a:rPr lang="en-US" sz="1600" dirty="0">
                <a:solidFill>
                  <a:prstClr val="black"/>
                </a:solidFill>
                <a:latin typeface="Arial" charset="0"/>
              </a:rPr>
              <a:t>1</a:t>
            </a:r>
            <a:r>
              <a:rPr lang="en-US" sz="1600" baseline="30000" dirty="0">
                <a:solidFill>
                  <a:prstClr val="black"/>
                </a:solidFill>
                <a:latin typeface="Arial" charset="0"/>
              </a:rPr>
              <a:t>st</a:t>
            </a:r>
            <a:r>
              <a:rPr lang="en-US" sz="1600" dirty="0">
                <a:solidFill>
                  <a:prstClr val="black"/>
                </a:solidFill>
                <a:latin typeface="Arial" charset="0"/>
              </a:rPr>
              <a:t> Generation developed in early 2000s </a:t>
            </a:r>
          </a:p>
          <a:p>
            <a:pPr marL="342891" indent="-342891" defTabSz="1219170" fontAlgn="base">
              <a:lnSpc>
                <a:spcPct val="150000"/>
              </a:lnSpc>
              <a:spcBef>
                <a:spcPct val="0"/>
              </a:spcBef>
              <a:spcAft>
                <a:spcPct val="0"/>
              </a:spcAft>
              <a:buFont typeface="Arial" panose="020B0604020202020204" pitchFamily="34" charset="0"/>
              <a:buChar char="•"/>
            </a:pPr>
            <a:r>
              <a:rPr lang="en-US" sz="1600" dirty="0">
                <a:solidFill>
                  <a:prstClr val="black"/>
                </a:solidFill>
                <a:latin typeface="Arial" charset="0"/>
              </a:rPr>
              <a:t>Provided a way to plan and coordinate work zone impacts in advance</a:t>
            </a:r>
          </a:p>
          <a:p>
            <a:pPr marL="0" indent="0" defTabSz="1219170" fontAlgn="base">
              <a:lnSpc>
                <a:spcPct val="150000"/>
              </a:lnSpc>
              <a:spcBef>
                <a:spcPct val="0"/>
              </a:spcBef>
              <a:spcAft>
                <a:spcPct val="0"/>
              </a:spcAft>
              <a:buNone/>
            </a:pPr>
            <a:r>
              <a:rPr lang="en-US" sz="1600" b="1" dirty="0">
                <a:solidFill>
                  <a:prstClr val="black"/>
                </a:solidFill>
                <a:latin typeface="Arial" charset="0"/>
              </a:rPr>
              <a:t>Results:</a:t>
            </a:r>
          </a:p>
          <a:p>
            <a:pPr marL="342891" indent="-342891" defTabSz="1219170" fontAlgn="base">
              <a:lnSpc>
                <a:spcPct val="150000"/>
              </a:lnSpc>
              <a:spcBef>
                <a:spcPct val="0"/>
              </a:spcBef>
              <a:spcAft>
                <a:spcPct val="0"/>
              </a:spcAft>
              <a:buFont typeface="Arial" panose="020B0604020202020204" pitchFamily="34" charset="0"/>
              <a:buChar char="•"/>
            </a:pPr>
            <a:r>
              <a:rPr lang="en-US" sz="1600" dirty="0">
                <a:solidFill>
                  <a:prstClr val="black"/>
                </a:solidFill>
                <a:latin typeface="Arial" charset="0"/>
              </a:rPr>
              <a:t>Conflict avoidance through better coordination using the WZDB</a:t>
            </a:r>
          </a:p>
          <a:p>
            <a:pPr marL="342891" indent="-342891" defTabSz="1219170" fontAlgn="base">
              <a:lnSpc>
                <a:spcPct val="150000"/>
              </a:lnSpc>
              <a:spcBef>
                <a:spcPct val="0"/>
              </a:spcBef>
              <a:spcAft>
                <a:spcPct val="0"/>
              </a:spcAft>
              <a:buFont typeface="Arial" panose="020B0604020202020204" pitchFamily="34" charset="0"/>
              <a:buChar char="•"/>
            </a:pPr>
            <a:r>
              <a:rPr lang="en-US" sz="1600" dirty="0">
                <a:solidFill>
                  <a:prstClr val="black"/>
                </a:solidFill>
                <a:latin typeface="Arial" charset="0"/>
              </a:rPr>
              <a:t>Opportunities to combine multiple work zone activities and reduce driver impacts – better and more available public information </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79</a:t>
            </a:fld>
            <a:endParaRPr lang="en-US" dirty="0"/>
          </a:p>
        </p:txBody>
      </p:sp>
    </p:spTree>
    <p:extLst>
      <p:ext uri="{BB962C8B-B14F-4D97-AF65-F5344CB8AC3E}">
        <p14:creationId xmlns:p14="http://schemas.microsoft.com/office/powerpoint/2010/main" val="416513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NextGen WZDB</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Statewide application and deployment</a:t>
            </a:r>
          </a:p>
          <a:p>
            <a:pPr defTabSz="1219170" fontAlgn="base">
              <a:lnSpc>
                <a:spcPct val="150000"/>
              </a:lnSpc>
              <a:spcBef>
                <a:spcPct val="0"/>
              </a:spcBef>
              <a:spcAft>
                <a:spcPct val="0"/>
              </a:spcAft>
            </a:pPr>
            <a:r>
              <a:rPr lang="en-US" dirty="0">
                <a:solidFill>
                  <a:prstClr val="black"/>
                </a:solidFill>
                <a:latin typeface="Arial" charset="0"/>
              </a:rPr>
              <a:t>Original WZDB developed in one region – grew to be recognized as essential statewide</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2017 – Multiple major project impacts around the state</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Growing interest from multiple WSDOT regions with an identified need to communicate better between jurisdictions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Recognition that internal boundaries don’t resonate with drivers – </a:t>
            </a:r>
            <a:r>
              <a:rPr lang="en-US" dirty="0" err="1">
                <a:solidFill>
                  <a:prstClr val="black"/>
                </a:solidFill>
                <a:latin typeface="Arial" charset="0"/>
              </a:rPr>
              <a:t>OneDOT</a:t>
            </a:r>
            <a:endParaRPr lang="en-US" dirty="0">
              <a:solidFill>
                <a:prstClr val="black"/>
              </a:solidFill>
              <a:latin typeface="Arial" charset="0"/>
            </a:endParaRPr>
          </a:p>
          <a:p>
            <a:pPr marL="0" indent="0" defTabSz="1219170" fontAlgn="base">
              <a:lnSpc>
                <a:spcPct val="150000"/>
              </a:lnSpc>
              <a:spcBef>
                <a:spcPct val="0"/>
              </a:spcBef>
              <a:spcAft>
                <a:spcPct val="0"/>
              </a:spcAft>
              <a:buNone/>
            </a:pPr>
            <a:r>
              <a:rPr lang="en-US" b="1" dirty="0">
                <a:solidFill>
                  <a:prstClr val="black"/>
                </a:solidFill>
                <a:latin typeface="Arial" charset="0"/>
              </a:rPr>
              <a:t>NextGen WZDB Milestones:</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NextGen WZDB re-development to SQL database backend capable of being</a:t>
            </a:r>
          </a:p>
          <a:p>
            <a:pPr defTabSz="1219170" fontAlgn="base">
              <a:lnSpc>
                <a:spcPct val="150000"/>
              </a:lnSpc>
              <a:spcBef>
                <a:spcPct val="0"/>
              </a:spcBef>
              <a:spcAft>
                <a:spcPct val="0"/>
              </a:spcAft>
            </a:pPr>
            <a:r>
              <a:rPr lang="en-US" dirty="0">
                <a:solidFill>
                  <a:prstClr val="black"/>
                </a:solidFill>
                <a:latin typeface="Arial" charset="0"/>
              </a:rPr>
              <a:t>     shared and used across other platforms - Late 2017</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Basic forms and reports complete July 2019</a:t>
            </a:r>
          </a:p>
          <a:p>
            <a:pPr marL="342891" indent="-342891" defTabSz="1219170" fontAlgn="base">
              <a:lnSpc>
                <a:spcPct val="150000"/>
              </a:lnSpc>
              <a:spcBef>
                <a:spcPct val="0"/>
              </a:spcBef>
              <a:spcAft>
                <a:spcPct val="0"/>
              </a:spcAft>
              <a:buFont typeface="Arial" panose="020B0604020202020204" pitchFamily="34" charset="0"/>
              <a:buChar char="•"/>
            </a:pPr>
            <a:endParaRPr lang="en-US" dirty="0">
              <a:solidFill>
                <a:prstClr val="black"/>
              </a:solidFill>
              <a:latin typeface="Arial" charset="0"/>
            </a:endParaRP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Dynamic Mapping/Visualization tool available Spring 2020</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Future:  Integration with commercial permitting and other public-facing systems</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8</a:t>
            </a:fld>
            <a:endParaRPr lang="en-US" dirty="0"/>
          </a:p>
        </p:txBody>
      </p:sp>
      <p:pic>
        <p:nvPicPr>
          <p:cNvPr id="6" name="Picture 5" descr="Image of WSDOT's Work Zone Database mapping feature">
            <a:extLst>
              <a:ext uri="{FF2B5EF4-FFF2-40B4-BE49-F238E27FC236}">
                <a16:creationId xmlns:a16="http://schemas.microsoft.com/office/drawing/2014/main" id="{1EB21BBB-E734-4643-9A5E-8A7F456A7624}"/>
              </a:ext>
            </a:extLst>
          </p:cNvPr>
          <p:cNvPicPr>
            <a:picLocks noChangeAspect="1"/>
          </p:cNvPicPr>
          <p:nvPr/>
        </p:nvPicPr>
        <p:blipFill>
          <a:blip r:embed="rId3"/>
          <a:stretch>
            <a:fillRect/>
          </a:stretch>
        </p:blipFill>
        <p:spPr>
          <a:xfrm>
            <a:off x="0" y="943781"/>
            <a:ext cx="9144000" cy="4970438"/>
          </a:xfrm>
          <a:prstGeom prst="rect">
            <a:avLst/>
          </a:prstGeom>
        </p:spPr>
      </p:pic>
    </p:spTree>
    <p:extLst>
      <p:ext uri="{BB962C8B-B14F-4D97-AF65-F5344CB8AC3E}">
        <p14:creationId xmlns:p14="http://schemas.microsoft.com/office/powerpoint/2010/main" val="4108886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Common Terminology</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389965" y="1035423"/>
            <a:ext cx="8229600" cy="4525963"/>
          </a:xfrm>
        </p:spPr>
        <p:txBody>
          <a:bodyPr/>
          <a:lstStyle/>
          <a:p>
            <a:r>
              <a:rPr lang="en-US" dirty="0"/>
              <a:t>ADS – automated driving systems</a:t>
            </a:r>
          </a:p>
          <a:p>
            <a:r>
              <a:rPr lang="en-US" dirty="0"/>
              <a:t>CAT – cooperative automated transportation</a:t>
            </a:r>
          </a:p>
          <a:p>
            <a:r>
              <a:rPr lang="en-US" dirty="0"/>
              <a:t>CAV – connected/automated vehicles</a:t>
            </a:r>
          </a:p>
          <a:p>
            <a:r>
              <a:rPr lang="en-US" dirty="0"/>
              <a:t>CIA – Construction Impact Analysis application for external reporting of traffic disruption projects informing local/regional partners of road closures</a:t>
            </a:r>
          </a:p>
          <a:p>
            <a:r>
              <a:rPr lang="en-US" b="0" i="0" dirty="0" err="1">
                <a:effectLst/>
              </a:rPr>
              <a:t>GeoJSON</a:t>
            </a:r>
            <a:r>
              <a:rPr lang="en-US" dirty="0"/>
              <a:t> -  </a:t>
            </a:r>
            <a:r>
              <a:rPr lang="en-US" b="0" i="0" dirty="0">
                <a:effectLst/>
              </a:rPr>
              <a:t>a format for encoding a variety of geographic data structures.</a:t>
            </a:r>
            <a:endParaRPr lang="en-US" dirty="0"/>
          </a:p>
          <a:p>
            <a:r>
              <a:rPr lang="en-US" dirty="0"/>
              <a:t>IRT – incident response team</a:t>
            </a:r>
          </a:p>
          <a:p>
            <a:r>
              <a:rPr lang="en-US" dirty="0"/>
              <a:t>NWP – North/West Passage Pooled Fund</a:t>
            </a:r>
          </a:p>
          <a:p>
            <a:r>
              <a:rPr lang="en-US" dirty="0"/>
              <a:t>SAE – formerly Society of Automotive Engineers, responsible for connected vehicle message type standards</a:t>
            </a:r>
          </a:p>
          <a:p>
            <a:r>
              <a:rPr lang="en-US" dirty="0"/>
              <a:t>SDX – Situation Data Exchange by </a:t>
            </a:r>
            <a:r>
              <a:rPr lang="en-US" dirty="0" err="1"/>
              <a:t>Trihydro</a:t>
            </a:r>
            <a:r>
              <a:rPr lang="en-US" dirty="0"/>
              <a:t> from Wyoming’s connected vehicle pilot</a:t>
            </a:r>
          </a:p>
          <a:p>
            <a:r>
              <a:rPr lang="en-US" dirty="0" err="1"/>
              <a:t>Trihydro</a:t>
            </a:r>
            <a:r>
              <a:rPr lang="en-US" dirty="0"/>
              <a:t> – Private company steward maintaining and developing the technology platform (SDX) created for USDOT’s CV pilot to disseminate </a:t>
            </a:r>
            <a:r>
              <a:rPr lang="en-US" dirty="0" err="1"/>
              <a:t>WyDOT’s</a:t>
            </a:r>
            <a:r>
              <a:rPr lang="en-US" dirty="0"/>
              <a:t> messages</a:t>
            </a:r>
          </a:p>
          <a:p>
            <a:r>
              <a:rPr lang="en-US" dirty="0"/>
              <a:t>TIM – Traveler Information Message typical of connected vehicle standards (SAE)</a:t>
            </a:r>
          </a:p>
          <a:p>
            <a:r>
              <a:rPr lang="en-US" dirty="0"/>
              <a:t>TMC – Traffic/Transportation Management Center</a:t>
            </a:r>
          </a:p>
          <a:p>
            <a:r>
              <a:rPr lang="en-US" dirty="0"/>
              <a:t>Vision Zero – WSDOT’s crash reduction/safety goal/program</a:t>
            </a:r>
          </a:p>
          <a:p>
            <a:r>
              <a:rPr lang="en-US" dirty="0"/>
              <a:t>WZDB – WSDOT’s work zone database</a:t>
            </a:r>
          </a:p>
          <a:p>
            <a:r>
              <a:rPr lang="en-US" dirty="0"/>
              <a:t>WZDI – Work Zone Data Initiative</a:t>
            </a:r>
          </a:p>
          <a:p>
            <a:r>
              <a:rPr lang="en-US" dirty="0" err="1"/>
              <a:t>WZDx</a:t>
            </a:r>
            <a:r>
              <a:rPr lang="en-US" dirty="0"/>
              <a:t> – Work Zone Data exchange</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80</a:t>
            </a:fld>
            <a:endParaRPr lang="en-US" dirty="0"/>
          </a:p>
        </p:txBody>
      </p:sp>
    </p:spTree>
    <p:extLst>
      <p:ext uri="{BB962C8B-B14F-4D97-AF65-F5344CB8AC3E}">
        <p14:creationId xmlns:p14="http://schemas.microsoft.com/office/powerpoint/2010/main" val="34804446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8229599" cy="4525963"/>
          </a:xfrm>
        </p:spPr>
        <p:txBody>
          <a:bodyPr/>
          <a:lstStyle/>
          <a:p>
            <a:r>
              <a:rPr lang="en-US" dirty="0"/>
              <a:t>Started project when </a:t>
            </a:r>
            <a:r>
              <a:rPr lang="en-US" dirty="0" err="1"/>
              <a:t>WZDx</a:t>
            </a:r>
            <a:r>
              <a:rPr lang="en-US" dirty="0"/>
              <a:t> 3.1 was the released version.</a:t>
            </a:r>
            <a:br>
              <a:rPr lang="en-US" dirty="0"/>
            </a:br>
            <a:br>
              <a:rPr lang="en-US" dirty="0"/>
            </a:br>
            <a:r>
              <a:rPr lang="en-US" dirty="0"/>
              <a:t>Mid-project </a:t>
            </a:r>
            <a:r>
              <a:rPr lang="en-US" dirty="0" err="1"/>
              <a:t>WZDx</a:t>
            </a:r>
            <a:r>
              <a:rPr lang="en-US" dirty="0"/>
              <a:t> 4.0 was released:</a:t>
            </a:r>
            <a:br>
              <a:rPr lang="en-US" dirty="0"/>
            </a:br>
            <a:br>
              <a:rPr lang="en-US" dirty="0"/>
            </a:br>
            <a:r>
              <a:rPr lang="en-US" dirty="0" err="1"/>
              <a:t>WZDx</a:t>
            </a:r>
            <a:r>
              <a:rPr lang="en-US" dirty="0"/>
              <a:t> version 4.0 implements clean up and small additions in functionality to the </a:t>
            </a:r>
            <a:r>
              <a:rPr lang="en-US" dirty="0" err="1"/>
              <a:t>WZDx</a:t>
            </a:r>
            <a:r>
              <a:rPr lang="en-US" dirty="0"/>
              <a:t> feed and added the </a:t>
            </a:r>
            <a:r>
              <a:rPr lang="en-US" b="1" dirty="0" err="1"/>
              <a:t>SwzDeviceFeed</a:t>
            </a:r>
            <a:r>
              <a:rPr lang="en-US" dirty="0"/>
              <a:t> and </a:t>
            </a:r>
            <a:r>
              <a:rPr lang="en-US" b="1" dirty="0" err="1"/>
              <a:t>RoadRestrictionFeed</a:t>
            </a:r>
            <a:r>
              <a:rPr lang="en-US" b="1" dirty="0"/>
              <a:t> </a:t>
            </a:r>
            <a:r>
              <a:rPr lang="en-US" dirty="0"/>
              <a:t>feeds. </a:t>
            </a:r>
            <a:br>
              <a:rPr lang="en-US" dirty="0"/>
            </a:br>
            <a:br>
              <a:rPr lang="en-US" dirty="0"/>
            </a:br>
            <a:r>
              <a:rPr lang="en-US" dirty="0"/>
              <a:t>Until version 4.0, the </a:t>
            </a:r>
            <a:r>
              <a:rPr lang="en-US" dirty="0" err="1"/>
              <a:t>WZDx</a:t>
            </a:r>
            <a:r>
              <a:rPr lang="en-US" dirty="0"/>
              <a:t> specification defined only one feed, the </a:t>
            </a:r>
            <a:r>
              <a:rPr lang="en-US" b="1" dirty="0" err="1"/>
              <a:t>WZDxFeed</a:t>
            </a:r>
            <a:r>
              <a:rPr lang="en-US" dirty="0"/>
              <a:t>.</a:t>
            </a:r>
            <a:br>
              <a:rPr lang="en-US" dirty="0"/>
            </a:br>
            <a:endParaRPr lang="en-US" dirty="0"/>
          </a:p>
          <a:p>
            <a:r>
              <a:rPr lang="en-US" dirty="0"/>
              <a:t>4.0 was a significant change and added time to our project to adopt the new standard. However, it was important for us to launch our effort using the latest version of the feed.</a:t>
            </a:r>
            <a:br>
              <a:rPr lang="en-US" dirty="0"/>
            </a:br>
            <a:br>
              <a:rPr lang="en-US" dirty="0"/>
            </a:br>
            <a:endParaRPr lang="en-US" dirty="0"/>
          </a:p>
          <a:p>
            <a:r>
              <a:rPr lang="en-US" dirty="0"/>
              <a:t>Our data consumers may not yet support 4.0 so we have endpoints for both 3.x and 4.x versions of the </a:t>
            </a:r>
            <a:r>
              <a:rPr lang="en-US" dirty="0" err="1"/>
              <a:t>WZDxFeed</a:t>
            </a:r>
            <a:r>
              <a:rPr lang="en-US" dirty="0"/>
              <a:t>.</a:t>
            </a:r>
            <a:br>
              <a:rPr lang="en-US" dirty="0"/>
            </a:br>
            <a:br>
              <a:rPr lang="en-US" b="1" dirty="0"/>
            </a:br>
            <a:r>
              <a:rPr lang="en-US" b="1" dirty="0"/>
              <a:t>Let’s take a look at each of the feeds and who they are for.</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81</a:t>
            </a:fld>
            <a:endParaRPr lang="en-US" dirty="0"/>
          </a:p>
        </p:txBody>
      </p:sp>
    </p:spTree>
    <p:extLst>
      <p:ext uri="{BB962C8B-B14F-4D97-AF65-F5344CB8AC3E}">
        <p14:creationId xmlns:p14="http://schemas.microsoft.com/office/powerpoint/2010/main" val="3277989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0" y="1417638"/>
            <a:ext cx="8229599" cy="4525963"/>
          </a:xfrm>
        </p:spPr>
        <p:txBody>
          <a:bodyPr/>
          <a:lstStyle/>
          <a:p>
            <a:pPr marL="0" indent="0">
              <a:buNone/>
            </a:pPr>
            <a:r>
              <a:rPr lang="en-US" sz="2000" b="1" dirty="0">
                <a:solidFill>
                  <a:prstClr val="black"/>
                </a:solidFill>
                <a:latin typeface="Arial" charset="0"/>
              </a:rPr>
              <a:t>Validation, testing, publishing – What did we do</a:t>
            </a:r>
          </a:p>
          <a:p>
            <a:endParaRPr lang="en-US" dirty="0"/>
          </a:p>
          <a:p>
            <a:r>
              <a:rPr lang="en-US" dirty="0"/>
              <a:t>Created puller processes from our 3 current data sources (WZDB, Construction Impact Analysis Application and a vendor device [Pi-lit] to pull all data that will go out in the feed into a shared database that always holds the current data going out in the view. </a:t>
            </a:r>
            <a:br>
              <a:rPr lang="en-US" dirty="0"/>
            </a:br>
            <a:endParaRPr lang="en-US" dirty="0"/>
          </a:p>
          <a:p>
            <a:r>
              <a:rPr lang="en-US" dirty="0"/>
              <a:t>We don’t store historical information in this database, that data is the responsibility of the source system, so the database and feed should always show the current and planned data.</a:t>
            </a:r>
            <a:br>
              <a:rPr lang="en-US" dirty="0"/>
            </a:br>
            <a:endParaRPr lang="en-US" dirty="0"/>
          </a:p>
          <a:p>
            <a:r>
              <a:rPr lang="en-US" dirty="0"/>
              <a:t>Created a </a:t>
            </a:r>
            <a:r>
              <a:rPr lang="en-US" dirty="0" err="1"/>
              <a:t>WZDx</a:t>
            </a:r>
            <a:r>
              <a:rPr lang="en-US" dirty="0"/>
              <a:t> validator for feed validation and testing, based off the schema provided by the </a:t>
            </a:r>
            <a:r>
              <a:rPr lang="en-US" dirty="0" err="1"/>
              <a:t>WZDx</a:t>
            </a:r>
            <a:r>
              <a:rPr lang="en-US" dirty="0"/>
              <a:t> project.</a:t>
            </a:r>
            <a:br>
              <a:rPr lang="en-US" dirty="0"/>
            </a:br>
            <a:endParaRPr lang="en-US" dirty="0"/>
          </a:p>
          <a:p>
            <a:r>
              <a:rPr lang="en-US" dirty="0"/>
              <a:t>Created code models to be able to build up a </a:t>
            </a:r>
            <a:r>
              <a:rPr lang="en-US" dirty="0" err="1"/>
              <a:t>WZDx</a:t>
            </a:r>
            <a:r>
              <a:rPr lang="en-US" dirty="0"/>
              <a:t> feed in both 3.x and 4.x specifications. These allow us to publish a feed. More on this later in this presentation.</a:t>
            </a:r>
            <a:br>
              <a:rPr lang="en-US" dirty="0"/>
            </a:br>
            <a:endParaRPr lang="en-US" dirty="0"/>
          </a:p>
          <a:p>
            <a:r>
              <a:rPr lang="en-US" dirty="0"/>
              <a:t>WSDOT will be hosting our final </a:t>
            </a:r>
            <a:r>
              <a:rPr lang="en-US" dirty="0" err="1"/>
              <a:t>WZDx</a:t>
            </a:r>
            <a:r>
              <a:rPr lang="en-US" dirty="0"/>
              <a:t> feed in our Azure cloud environment. </a:t>
            </a:r>
          </a:p>
          <a:p>
            <a:pPr marL="0" indent="0">
              <a:buNone/>
            </a:pPr>
            <a:br>
              <a:rPr lang="en-US" b="1" dirty="0">
                <a:solidFill>
                  <a:prstClr val="black"/>
                </a:solidFill>
                <a:latin typeface="Arial" charset="0"/>
              </a:rPr>
            </a:br>
            <a:br>
              <a:rPr lang="en-US" b="1" dirty="0">
                <a:solidFill>
                  <a:prstClr val="black"/>
                </a:solidFill>
                <a:latin typeface="Arial" charset="0"/>
              </a:rPr>
            </a:br>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82</a:t>
            </a:fld>
            <a:endParaRPr lang="en-US" dirty="0"/>
          </a:p>
        </p:txBody>
      </p:sp>
    </p:spTree>
    <p:extLst>
      <p:ext uri="{BB962C8B-B14F-4D97-AF65-F5344CB8AC3E}">
        <p14:creationId xmlns:p14="http://schemas.microsoft.com/office/powerpoint/2010/main" val="2217568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err="1"/>
              <a:t>WZDx</a:t>
            </a:r>
            <a:r>
              <a:rPr lang="en-US" dirty="0"/>
              <a:t>–Compliant Feed Development – Cloud Hosting</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200" y="1417638"/>
            <a:ext cx="8229599" cy="4525963"/>
          </a:xfrm>
        </p:spPr>
        <p:txBody>
          <a:bodyPr/>
          <a:lstStyle/>
          <a:p>
            <a:pPr algn="l"/>
            <a:r>
              <a:rPr lang="en-US" b="1" i="0" dirty="0">
                <a:solidFill>
                  <a:srgbClr val="24292F"/>
                </a:solidFill>
                <a:effectLst/>
              </a:rPr>
              <a:t>From </a:t>
            </a:r>
            <a:r>
              <a:rPr lang="en-US" b="1" i="0" dirty="0" err="1">
                <a:solidFill>
                  <a:srgbClr val="24292F"/>
                </a:solidFill>
                <a:effectLst/>
              </a:rPr>
              <a:t>WZDx</a:t>
            </a:r>
            <a:r>
              <a:rPr lang="en-US" b="1" i="0" dirty="0">
                <a:solidFill>
                  <a:srgbClr val="24292F"/>
                </a:solidFill>
                <a:effectLst/>
              </a:rPr>
              <a:t>:</a:t>
            </a:r>
          </a:p>
          <a:p>
            <a:pPr algn="l"/>
            <a:r>
              <a:rPr lang="en-US" b="0" i="0" dirty="0">
                <a:solidFill>
                  <a:srgbClr val="24292F"/>
                </a:solidFill>
                <a:effectLst/>
              </a:rPr>
              <a:t>Though all DOTs have infrastructure capabilities to host a </a:t>
            </a:r>
            <a:r>
              <a:rPr lang="en-US" b="0" i="0" dirty="0" err="1">
                <a:solidFill>
                  <a:srgbClr val="24292F"/>
                </a:solidFill>
                <a:effectLst/>
              </a:rPr>
              <a:t>WZDx</a:t>
            </a:r>
            <a:r>
              <a:rPr lang="en-US" b="0" i="0" dirty="0">
                <a:solidFill>
                  <a:srgbClr val="24292F"/>
                </a:solidFill>
                <a:effectLst/>
              </a:rPr>
              <a:t> feed, it is recommended that the feed be cloud hosted on a trusted platform due to the following reasons:</a:t>
            </a:r>
          </a:p>
          <a:p>
            <a:pPr algn="l">
              <a:buFont typeface="Arial" panose="020B0604020202020204" pitchFamily="34" charset="0"/>
              <a:buChar char="•"/>
            </a:pPr>
            <a:r>
              <a:rPr lang="en-US" b="0" i="0" dirty="0">
                <a:solidFill>
                  <a:srgbClr val="24292F"/>
                </a:solidFill>
                <a:effectLst/>
              </a:rPr>
              <a:t>Security: Trusted cloud hosted providers such as Amazon Web Services, Google Cloud Platform, and Microsoft Azure all have hardened physical security as well as digital security best practices already in place.</a:t>
            </a:r>
          </a:p>
          <a:p>
            <a:pPr algn="l">
              <a:buFont typeface="Arial" panose="020B0604020202020204" pitchFamily="34" charset="0"/>
              <a:buChar char="•"/>
            </a:pPr>
            <a:r>
              <a:rPr lang="en-US" b="0" i="0" dirty="0">
                <a:solidFill>
                  <a:srgbClr val="24292F"/>
                </a:solidFill>
                <a:effectLst/>
              </a:rPr>
              <a:t>Dedicated Denial of Service (DDoS) Prevention: DDoS attacks remain a very common form of hacking that are still used today. Cloud providers have built solid solutions that can handle DDoS attacks and prevent downtime.</a:t>
            </a:r>
          </a:p>
          <a:p>
            <a:pPr algn="l">
              <a:buFont typeface="Arial" panose="020B0604020202020204" pitchFamily="34" charset="0"/>
              <a:buChar char="•"/>
            </a:pPr>
            <a:r>
              <a:rPr lang="en-US" b="0" i="0" dirty="0">
                <a:solidFill>
                  <a:srgbClr val="24292F"/>
                </a:solidFill>
                <a:effectLst/>
              </a:rPr>
              <a:t>Scalable: As </a:t>
            </a:r>
            <a:r>
              <a:rPr lang="en-US" b="0" i="0" dirty="0" err="1">
                <a:solidFill>
                  <a:srgbClr val="24292F"/>
                </a:solidFill>
                <a:effectLst/>
              </a:rPr>
              <a:t>WZDx</a:t>
            </a:r>
            <a:r>
              <a:rPr lang="en-US" b="0" i="0" dirty="0">
                <a:solidFill>
                  <a:srgbClr val="24292F"/>
                </a:solidFill>
                <a:effectLst/>
              </a:rPr>
              <a:t> feeds become more widely used, they may be hit much more frequently than other endpoints. Cloud hosting allows DOTs to easily scale to accommodate for more hits or usage of the endpoint.</a:t>
            </a:r>
          </a:p>
          <a:p>
            <a:pPr algn="l">
              <a:buFont typeface="Arial" panose="020B0604020202020204" pitchFamily="34" charset="0"/>
              <a:buChar char="•"/>
            </a:pPr>
            <a:r>
              <a:rPr lang="en-US" b="0" i="0" dirty="0">
                <a:solidFill>
                  <a:srgbClr val="24292F"/>
                </a:solidFill>
                <a:effectLst/>
              </a:rPr>
              <a:t>Load Balancing Solutions: Along with scaling physical hardware, load balancing allows DOTs the ability to scale the number of endpoints serving up </a:t>
            </a:r>
            <a:r>
              <a:rPr lang="en-US" b="0" i="0" dirty="0" err="1">
                <a:solidFill>
                  <a:srgbClr val="24292F"/>
                </a:solidFill>
                <a:effectLst/>
              </a:rPr>
              <a:t>WZDx</a:t>
            </a:r>
            <a:r>
              <a:rPr lang="en-US" b="0" i="0" dirty="0">
                <a:solidFill>
                  <a:srgbClr val="24292F"/>
                </a:solidFill>
                <a:effectLst/>
              </a:rPr>
              <a:t> data feeds.</a:t>
            </a:r>
          </a:p>
          <a:p>
            <a:pPr marL="0" indent="0">
              <a:buNone/>
            </a:pPr>
            <a:br>
              <a:rPr lang="en-US" dirty="0"/>
            </a:br>
            <a:r>
              <a:rPr lang="en-US" b="1" dirty="0"/>
              <a:t>For WSDOT: </a:t>
            </a:r>
            <a:r>
              <a:rPr lang="en-US" dirty="0"/>
              <a:t>The cloud is a big part of our continuous modernization strategic goals so when releasing a new data feed the Cloud was a </a:t>
            </a:r>
            <a:r>
              <a:rPr lang="en-US"/>
              <a:t>logical hosting platform.</a:t>
            </a:r>
            <a:endParaRPr lang="en-US" dirty="0"/>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83</a:t>
            </a:fld>
            <a:endParaRPr lang="en-US" dirty="0"/>
          </a:p>
        </p:txBody>
      </p:sp>
    </p:spTree>
    <p:extLst>
      <p:ext uri="{BB962C8B-B14F-4D97-AF65-F5344CB8AC3E}">
        <p14:creationId xmlns:p14="http://schemas.microsoft.com/office/powerpoint/2010/main" val="882343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1A13B-9FDB-4AAE-956F-579FE88533B2}"/>
              </a:ext>
            </a:extLst>
          </p:cNvPr>
          <p:cNvSpPr>
            <a:spLocks noGrp="1"/>
          </p:cNvSpPr>
          <p:nvPr>
            <p:ph type="title"/>
          </p:nvPr>
        </p:nvSpPr>
        <p:spPr/>
        <p:txBody>
          <a:bodyPr/>
          <a:lstStyle/>
          <a:p>
            <a:r>
              <a:rPr lang="en-US" dirty="0" err="1"/>
              <a:t>WZDx</a:t>
            </a:r>
            <a:r>
              <a:rPr lang="en-US" dirty="0"/>
              <a:t>–Compliant Feed Development – 3.x Architecture</a:t>
            </a:r>
          </a:p>
        </p:txBody>
      </p:sp>
      <p:sp>
        <p:nvSpPr>
          <p:cNvPr id="5" name="Slide Number Placeholder 4">
            <a:extLst>
              <a:ext uri="{FF2B5EF4-FFF2-40B4-BE49-F238E27FC236}">
                <a16:creationId xmlns:a16="http://schemas.microsoft.com/office/drawing/2014/main" id="{95667753-903F-43E3-BCEA-AE555088E455}"/>
              </a:ext>
            </a:extLst>
          </p:cNvPr>
          <p:cNvSpPr>
            <a:spLocks noGrp="1"/>
          </p:cNvSpPr>
          <p:nvPr>
            <p:ph type="sldNum" sz="quarter" idx="12"/>
          </p:nvPr>
        </p:nvSpPr>
        <p:spPr/>
        <p:txBody>
          <a:bodyPr/>
          <a:lstStyle/>
          <a:p>
            <a:pPr>
              <a:defRPr/>
            </a:pPr>
            <a:fld id="{07A1B390-8C00-49C7-BEED-470B249615B6}" type="slidenum">
              <a:rPr lang="en-US" smtClean="0"/>
              <a:pPr>
                <a:defRPr/>
              </a:pPr>
              <a:t>84</a:t>
            </a:fld>
            <a:endParaRPr lang="en-US" dirty="0"/>
          </a:p>
        </p:txBody>
      </p:sp>
      <p:pic>
        <p:nvPicPr>
          <p:cNvPr id="7" name="Picture 6" descr="Image of WSDOT's WZDx 3.x Architecture.">
            <a:extLst>
              <a:ext uri="{FF2B5EF4-FFF2-40B4-BE49-F238E27FC236}">
                <a16:creationId xmlns:a16="http://schemas.microsoft.com/office/drawing/2014/main" id="{3801A0BF-9520-4565-8A0F-21C89D259BAA}"/>
              </a:ext>
            </a:extLst>
          </p:cNvPr>
          <p:cNvPicPr>
            <a:picLocks noChangeAspect="1"/>
          </p:cNvPicPr>
          <p:nvPr/>
        </p:nvPicPr>
        <p:blipFill>
          <a:blip r:embed="rId3"/>
          <a:stretch>
            <a:fillRect/>
          </a:stretch>
        </p:blipFill>
        <p:spPr>
          <a:xfrm>
            <a:off x="26504" y="1791648"/>
            <a:ext cx="9144000" cy="3963818"/>
          </a:xfrm>
          <a:prstGeom prst="rect">
            <a:avLst/>
          </a:prstGeom>
        </p:spPr>
      </p:pic>
    </p:spTree>
    <p:extLst>
      <p:ext uri="{BB962C8B-B14F-4D97-AF65-F5344CB8AC3E}">
        <p14:creationId xmlns:p14="http://schemas.microsoft.com/office/powerpoint/2010/main" val="27530173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WSDOT's WZDx 4.x Architecture.">
            <a:extLst>
              <a:ext uri="{FF2B5EF4-FFF2-40B4-BE49-F238E27FC236}">
                <a16:creationId xmlns:a16="http://schemas.microsoft.com/office/drawing/2014/main" id="{E30313C2-5AA7-459D-A1CC-85989DC135AE}"/>
              </a:ext>
            </a:extLst>
          </p:cNvPr>
          <p:cNvPicPr>
            <a:picLocks noChangeAspect="1"/>
          </p:cNvPicPr>
          <p:nvPr/>
        </p:nvPicPr>
        <p:blipFill>
          <a:blip r:embed="rId3"/>
          <a:stretch>
            <a:fillRect/>
          </a:stretch>
        </p:blipFill>
        <p:spPr>
          <a:xfrm>
            <a:off x="1828423" y="1391478"/>
            <a:ext cx="5433767" cy="5130770"/>
          </a:xfrm>
          <a:prstGeom prst="rect">
            <a:avLst/>
          </a:prstGeom>
        </p:spPr>
      </p:pic>
      <p:sp>
        <p:nvSpPr>
          <p:cNvPr id="5" name="Slide Number Placeholder 4">
            <a:extLst>
              <a:ext uri="{FF2B5EF4-FFF2-40B4-BE49-F238E27FC236}">
                <a16:creationId xmlns:a16="http://schemas.microsoft.com/office/drawing/2014/main" id="{95667753-903F-43E3-BCEA-AE555088E455}"/>
              </a:ext>
            </a:extLst>
          </p:cNvPr>
          <p:cNvSpPr>
            <a:spLocks noGrp="1"/>
          </p:cNvSpPr>
          <p:nvPr>
            <p:ph type="sldNum" sz="quarter" idx="12"/>
          </p:nvPr>
        </p:nvSpPr>
        <p:spPr/>
        <p:txBody>
          <a:bodyPr/>
          <a:lstStyle/>
          <a:p>
            <a:pPr>
              <a:defRPr/>
            </a:pPr>
            <a:fld id="{07A1B390-8C00-49C7-BEED-470B249615B6}" type="slidenum">
              <a:rPr lang="en-US" smtClean="0"/>
              <a:pPr>
                <a:defRPr/>
              </a:pPr>
              <a:t>85</a:t>
            </a:fld>
            <a:endParaRPr lang="en-US" dirty="0"/>
          </a:p>
        </p:txBody>
      </p:sp>
      <p:sp>
        <p:nvSpPr>
          <p:cNvPr id="2" name="Title 1">
            <a:extLst>
              <a:ext uri="{FF2B5EF4-FFF2-40B4-BE49-F238E27FC236}">
                <a16:creationId xmlns:a16="http://schemas.microsoft.com/office/drawing/2014/main" id="{FA21A13B-9FDB-4AAE-956F-579FE88533B2}"/>
              </a:ext>
            </a:extLst>
          </p:cNvPr>
          <p:cNvSpPr>
            <a:spLocks noGrp="1"/>
          </p:cNvSpPr>
          <p:nvPr>
            <p:ph type="title"/>
          </p:nvPr>
        </p:nvSpPr>
        <p:spPr>
          <a:xfrm>
            <a:off x="728061" y="142116"/>
            <a:ext cx="8554278" cy="702365"/>
          </a:xfrm>
        </p:spPr>
        <p:txBody>
          <a:bodyPr/>
          <a:lstStyle/>
          <a:p>
            <a:r>
              <a:rPr lang="en-US" dirty="0" err="1"/>
              <a:t>WZDx</a:t>
            </a:r>
            <a:r>
              <a:rPr lang="en-US" dirty="0"/>
              <a:t>–Compliant Feed Development – 4.x Architecture</a:t>
            </a:r>
          </a:p>
        </p:txBody>
      </p:sp>
    </p:spTree>
    <p:extLst>
      <p:ext uri="{BB962C8B-B14F-4D97-AF65-F5344CB8AC3E}">
        <p14:creationId xmlns:p14="http://schemas.microsoft.com/office/powerpoint/2010/main" val="25461310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Lessons Learned – Start with what works and build on that</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p:txBody>
          <a:bodyPr/>
          <a:lstStyle/>
          <a:p>
            <a:pPr marL="0" indent="0" defTabSz="1219170" fontAlgn="base">
              <a:lnSpc>
                <a:spcPct val="150000"/>
              </a:lnSpc>
              <a:spcBef>
                <a:spcPct val="0"/>
              </a:spcBef>
              <a:spcAft>
                <a:spcPct val="0"/>
              </a:spcAft>
              <a:buNone/>
            </a:pPr>
            <a:r>
              <a:rPr lang="en-US" b="1" dirty="0">
                <a:solidFill>
                  <a:prstClr val="black"/>
                </a:solidFill>
                <a:latin typeface="Arial" charset="0"/>
              </a:rPr>
              <a:t>What worked:  </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Communicate and collaborate along the way</a:t>
            </a:r>
          </a:p>
          <a:p>
            <a:pPr marL="781040" lvl="1"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WSDOT established a TSMO Subcommittee on Work Zones in January 2021</a:t>
            </a:r>
          </a:p>
          <a:p>
            <a:pPr marL="1181090" lvl="2"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Completed an initial Capability Maturity Framework to understand ourselves</a:t>
            </a:r>
          </a:p>
          <a:p>
            <a:pPr marL="1181090" lvl="2"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Forum for sharing information on available technologies as they develop</a:t>
            </a:r>
          </a:p>
          <a:p>
            <a:pPr marL="1181090" lvl="2"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Institutionalize collaboration across all Divisions and Regions of the agency</a:t>
            </a:r>
          </a:p>
          <a:p>
            <a:pPr marL="1181090" lvl="2"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Prepare our agency for CAT Technologies of the future</a:t>
            </a:r>
          </a:p>
          <a:p>
            <a:pPr marL="1181090" lvl="2"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Update agency manuals, specifications, and guidance for work zone tools</a:t>
            </a:r>
          </a:p>
          <a:p>
            <a:pPr marL="781040" lvl="1" indent="-380990" defTabSz="1219170">
              <a:lnSpc>
                <a:spcPct val="150000"/>
              </a:lnSpc>
              <a:spcBef>
                <a:spcPct val="0"/>
              </a:spcBef>
              <a:buFont typeface="Arial" panose="020B0604020202020204" pitchFamily="34" charset="0"/>
              <a:buChar char="•"/>
            </a:pPr>
            <a:r>
              <a:rPr lang="en-US" dirty="0">
                <a:solidFill>
                  <a:prstClr val="black"/>
                </a:solidFill>
                <a:latin typeface="Arial" charset="0"/>
              </a:rPr>
              <a:t>Talk to vendors early and often</a:t>
            </a:r>
          </a:p>
          <a:p>
            <a:pPr marL="0" indent="0" defTabSz="1219170">
              <a:lnSpc>
                <a:spcPct val="150000"/>
              </a:lnSpc>
              <a:spcBef>
                <a:spcPct val="0"/>
              </a:spcBef>
              <a:buNone/>
            </a:pPr>
            <a:r>
              <a:rPr lang="en-US" b="1" dirty="0">
                <a:solidFill>
                  <a:prstClr val="black"/>
                </a:solidFill>
                <a:latin typeface="Arial" charset="0"/>
              </a:rPr>
              <a:t>What didn’t work:  </a:t>
            </a:r>
            <a:endParaRPr lang="en-US" dirty="0">
              <a:solidFill>
                <a:prstClr val="black"/>
              </a:solidFill>
              <a:latin typeface="Arial" charset="0"/>
            </a:endParaRP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Timelines – be flexible</a:t>
            </a:r>
          </a:p>
          <a:p>
            <a:pPr marL="380990" indent="-380990"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Plans – be adaptable </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86</a:t>
            </a:fld>
            <a:endParaRPr lang="en-US" dirty="0"/>
          </a:p>
        </p:txBody>
      </p:sp>
    </p:spTree>
    <p:extLst>
      <p:ext uri="{BB962C8B-B14F-4D97-AF65-F5344CB8AC3E}">
        <p14:creationId xmlns:p14="http://schemas.microsoft.com/office/powerpoint/2010/main" val="3962538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98E0-EFB1-4078-BA5D-4822AEB2137F}"/>
              </a:ext>
            </a:extLst>
          </p:cNvPr>
          <p:cNvSpPr>
            <a:spLocks noGrp="1"/>
          </p:cNvSpPr>
          <p:nvPr>
            <p:ph type="title"/>
          </p:nvPr>
        </p:nvSpPr>
        <p:spPr/>
        <p:txBody>
          <a:bodyPr/>
          <a:lstStyle/>
          <a:p>
            <a:r>
              <a:rPr lang="en-US" dirty="0"/>
              <a:t>Background – Device pilots</a:t>
            </a:r>
          </a:p>
        </p:txBody>
      </p:sp>
      <p:sp>
        <p:nvSpPr>
          <p:cNvPr id="3" name="Content Placeholder 2">
            <a:extLst>
              <a:ext uri="{FF2B5EF4-FFF2-40B4-BE49-F238E27FC236}">
                <a16:creationId xmlns:a16="http://schemas.microsoft.com/office/drawing/2014/main" id="{AFC5D969-061C-44EA-9CF5-290F9CF9A4CD}"/>
              </a:ext>
            </a:extLst>
          </p:cNvPr>
          <p:cNvSpPr>
            <a:spLocks noGrp="1"/>
          </p:cNvSpPr>
          <p:nvPr>
            <p:ph idx="1"/>
          </p:nvPr>
        </p:nvSpPr>
        <p:spPr>
          <a:xfrm>
            <a:off x="457199" y="1600200"/>
            <a:ext cx="5836921" cy="4525963"/>
          </a:xfrm>
        </p:spPr>
        <p:txBody>
          <a:bodyPr/>
          <a:lstStyle/>
          <a:p>
            <a:pPr marL="0" indent="0" defTabSz="1219170" fontAlgn="base">
              <a:lnSpc>
                <a:spcPct val="150000"/>
              </a:lnSpc>
              <a:spcBef>
                <a:spcPct val="0"/>
              </a:spcBef>
              <a:spcAft>
                <a:spcPct val="0"/>
              </a:spcAft>
              <a:buNone/>
            </a:pPr>
            <a:r>
              <a:rPr lang="en-US" b="1" dirty="0" err="1">
                <a:solidFill>
                  <a:prstClr val="black"/>
                </a:solidFill>
                <a:latin typeface="Arial" charset="0"/>
              </a:rPr>
              <a:t>iCone</a:t>
            </a:r>
            <a:r>
              <a:rPr lang="en-US" b="1" dirty="0">
                <a:solidFill>
                  <a:prstClr val="black"/>
                </a:solidFill>
                <a:latin typeface="Arial" charset="0"/>
              </a:rPr>
              <a:t> pilot project</a:t>
            </a:r>
            <a:endParaRPr lang="en-US" dirty="0">
              <a:solidFill>
                <a:prstClr val="black"/>
              </a:solidFill>
              <a:latin typeface="Arial" charset="0"/>
            </a:endParaRP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Equip dedicated work zone crews in Olympic and SW Region with a few connected arrow board and </a:t>
            </a:r>
            <a:r>
              <a:rPr lang="en-US" dirty="0" err="1">
                <a:solidFill>
                  <a:prstClr val="black"/>
                </a:solidFill>
                <a:latin typeface="Arial" charset="0"/>
              </a:rPr>
              <a:t>iPin</a:t>
            </a:r>
            <a:r>
              <a:rPr lang="en-US" dirty="0">
                <a:solidFill>
                  <a:prstClr val="black"/>
                </a:solidFill>
                <a:latin typeface="Arial" charset="0"/>
              </a:rPr>
              <a:t> devices</a:t>
            </a:r>
          </a:p>
          <a:p>
            <a:pPr marL="342891" indent="-342891" defTabSz="1219170" fontAlgn="base">
              <a:lnSpc>
                <a:spcPct val="150000"/>
              </a:lnSpc>
              <a:spcBef>
                <a:spcPct val="0"/>
              </a:spcBef>
              <a:spcAft>
                <a:spcPct val="0"/>
              </a:spcAft>
              <a:buFont typeface="Arial" panose="020B0604020202020204" pitchFamily="34" charset="0"/>
              <a:buChar char="•"/>
            </a:pPr>
            <a:r>
              <a:rPr lang="en-US" dirty="0">
                <a:solidFill>
                  <a:prstClr val="black"/>
                </a:solidFill>
                <a:latin typeface="Arial" charset="0"/>
              </a:rPr>
              <a:t>MAP Team was being reported as police in Waze</a:t>
            </a:r>
          </a:p>
          <a:p>
            <a:pPr marL="0" indent="0" defTabSz="1219170">
              <a:lnSpc>
                <a:spcPct val="150000"/>
              </a:lnSpc>
              <a:spcBef>
                <a:spcPct val="0"/>
              </a:spcBef>
              <a:buNone/>
            </a:pPr>
            <a:r>
              <a:rPr lang="en-US" b="1" dirty="0">
                <a:solidFill>
                  <a:prstClr val="black"/>
                </a:solidFill>
                <a:latin typeface="Arial" charset="0"/>
              </a:rPr>
              <a:t>Pros</a:t>
            </a:r>
            <a:endParaRPr lang="en-US" dirty="0">
              <a:solidFill>
                <a:prstClr val="black"/>
              </a:solidFill>
              <a:latin typeface="Arial" charset="0"/>
            </a:endParaRPr>
          </a:p>
          <a:p>
            <a:pPr defTabSz="1219170">
              <a:lnSpc>
                <a:spcPct val="150000"/>
              </a:lnSpc>
              <a:spcBef>
                <a:spcPct val="0"/>
              </a:spcBef>
            </a:pPr>
            <a:r>
              <a:rPr lang="en-US" dirty="0">
                <a:solidFill>
                  <a:prstClr val="black"/>
                </a:solidFill>
                <a:latin typeface="Arial" charset="0"/>
              </a:rPr>
              <a:t>WSDOT was able to inject our label into the Waze notification by working with </a:t>
            </a:r>
            <a:r>
              <a:rPr lang="en-US" dirty="0" err="1">
                <a:solidFill>
                  <a:prstClr val="black"/>
                </a:solidFill>
                <a:latin typeface="Arial" charset="0"/>
              </a:rPr>
              <a:t>iCone</a:t>
            </a:r>
            <a:endParaRPr lang="en-US" dirty="0">
              <a:solidFill>
                <a:prstClr val="black"/>
              </a:solidFill>
              <a:latin typeface="Arial" charset="0"/>
            </a:endParaRPr>
          </a:p>
          <a:p>
            <a:pPr marL="742941" lvl="1" indent="-342891" defTabSz="1219170">
              <a:lnSpc>
                <a:spcPct val="150000"/>
              </a:lnSpc>
              <a:spcBef>
                <a:spcPct val="0"/>
              </a:spcBef>
              <a:buFont typeface="Arial" panose="020B0604020202020204" pitchFamily="34" charset="0"/>
              <a:buChar char="•"/>
            </a:pPr>
            <a:r>
              <a:rPr lang="en-US" dirty="0">
                <a:solidFill>
                  <a:prstClr val="black"/>
                </a:solidFill>
                <a:latin typeface="Arial" charset="0"/>
              </a:rPr>
              <a:t>Increased the authority of the event in a crowd-sourced environment</a:t>
            </a:r>
          </a:p>
          <a:p>
            <a:pPr marL="742941" lvl="1" indent="-342891" defTabSz="1219170">
              <a:lnSpc>
                <a:spcPct val="150000"/>
              </a:lnSpc>
              <a:spcBef>
                <a:spcPct val="0"/>
              </a:spcBef>
              <a:buFont typeface="Arial" panose="020B0604020202020204" pitchFamily="34" charset="0"/>
              <a:buChar char="•"/>
            </a:pPr>
            <a:r>
              <a:rPr lang="en-US" dirty="0">
                <a:solidFill>
                  <a:prstClr val="black"/>
                </a:solidFill>
                <a:latin typeface="Arial" charset="0"/>
              </a:rPr>
              <a:t>Anecdotally increased move-over/slow-down behavior</a:t>
            </a:r>
          </a:p>
          <a:p>
            <a:pPr marL="0" indent="0" defTabSz="1219170">
              <a:lnSpc>
                <a:spcPct val="150000"/>
              </a:lnSpc>
              <a:spcBef>
                <a:spcPct val="0"/>
              </a:spcBef>
              <a:buNone/>
            </a:pPr>
            <a:r>
              <a:rPr lang="en-US" b="1" dirty="0">
                <a:solidFill>
                  <a:prstClr val="black"/>
                </a:solidFill>
                <a:latin typeface="Arial" charset="0"/>
              </a:rPr>
              <a:t>Cons</a:t>
            </a:r>
            <a:endParaRPr lang="en-US" dirty="0">
              <a:solidFill>
                <a:prstClr val="black"/>
              </a:solidFill>
              <a:latin typeface="Arial" charset="0"/>
            </a:endParaRPr>
          </a:p>
          <a:p>
            <a:pPr defTabSz="1219170">
              <a:lnSpc>
                <a:spcPct val="150000"/>
              </a:lnSpc>
              <a:spcBef>
                <a:spcPct val="0"/>
              </a:spcBef>
            </a:pPr>
            <a:r>
              <a:rPr lang="en-US" dirty="0">
                <a:solidFill>
                  <a:prstClr val="black"/>
                </a:solidFill>
                <a:latin typeface="Arial" charset="0"/>
              </a:rPr>
              <a:t>Limited data dissemination/usage</a:t>
            </a:r>
          </a:p>
          <a:p>
            <a:pPr defTabSz="1219170">
              <a:lnSpc>
                <a:spcPct val="150000"/>
              </a:lnSpc>
              <a:spcBef>
                <a:spcPct val="0"/>
              </a:spcBef>
            </a:pPr>
            <a:r>
              <a:rPr lang="en-US" dirty="0" err="1">
                <a:solidFill>
                  <a:prstClr val="black"/>
                </a:solidFill>
                <a:latin typeface="Arial" charset="0"/>
              </a:rPr>
              <a:t>iPin</a:t>
            </a:r>
            <a:r>
              <a:rPr lang="en-US" dirty="0">
                <a:solidFill>
                  <a:prstClr val="black"/>
                </a:solidFill>
                <a:latin typeface="Arial" charset="0"/>
              </a:rPr>
              <a:t> may not fit the cones you have</a:t>
            </a:r>
          </a:p>
        </p:txBody>
      </p:sp>
      <p:sp>
        <p:nvSpPr>
          <p:cNvPr id="4" name="Slide Number Placeholder 3">
            <a:extLst>
              <a:ext uri="{FF2B5EF4-FFF2-40B4-BE49-F238E27FC236}">
                <a16:creationId xmlns:a16="http://schemas.microsoft.com/office/drawing/2014/main" id="{27CBF7BB-7A5B-4ED1-8322-EC93B4D0FC29}"/>
              </a:ext>
            </a:extLst>
          </p:cNvPr>
          <p:cNvSpPr>
            <a:spLocks noGrp="1"/>
          </p:cNvSpPr>
          <p:nvPr>
            <p:ph type="sldNum" sz="quarter" idx="12"/>
          </p:nvPr>
        </p:nvSpPr>
        <p:spPr/>
        <p:txBody>
          <a:bodyPr/>
          <a:lstStyle/>
          <a:p>
            <a:pPr>
              <a:defRPr/>
            </a:pPr>
            <a:fld id="{07A1B390-8C00-49C7-BEED-470B249615B6}" type="slidenum">
              <a:rPr lang="en-US" smtClean="0"/>
              <a:pPr>
                <a:defRPr/>
              </a:pPr>
              <a:t>9</a:t>
            </a:fld>
            <a:endParaRPr lang="en-US" dirty="0"/>
          </a:p>
        </p:txBody>
      </p:sp>
      <p:pic>
        <p:nvPicPr>
          <p:cNvPr id="5" name="Content Placeholder 4" descr="Cellphone screen capture of field WSDOT-credited Waze event via iCone product">
            <a:extLst>
              <a:ext uri="{FF2B5EF4-FFF2-40B4-BE49-F238E27FC236}">
                <a16:creationId xmlns:a16="http://schemas.microsoft.com/office/drawing/2014/main" id="{0CFF2A15-D496-454B-AED5-769E4BEE7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999" y="1129558"/>
            <a:ext cx="2742434" cy="4996605"/>
          </a:xfrm>
          <a:prstGeom prst="rect">
            <a:avLst/>
          </a:prstGeom>
        </p:spPr>
      </p:pic>
      <p:sp>
        <p:nvSpPr>
          <p:cNvPr id="6" name="Oval 5" descr="Cellphone screen capture of field WSDOT-credited Waze event via iCone product">
            <a:extLst>
              <a:ext uri="{FF2B5EF4-FFF2-40B4-BE49-F238E27FC236}">
                <a16:creationId xmlns:a16="http://schemas.microsoft.com/office/drawing/2014/main" id="{12145744-95E6-4085-9DFA-C5D6C90CBA73}"/>
              </a:ext>
            </a:extLst>
          </p:cNvPr>
          <p:cNvSpPr/>
          <p:nvPr/>
        </p:nvSpPr>
        <p:spPr>
          <a:xfrm>
            <a:off x="5993000" y="1812504"/>
            <a:ext cx="2385392" cy="51683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032719074"/>
      </p:ext>
    </p:extLst>
  </p:cSld>
  <p:clrMapOvr>
    <a:masterClrMapping/>
  </p:clrMapOvr>
</p:sld>
</file>

<file path=ppt/theme/theme1.xml><?xml version="1.0" encoding="utf-8"?>
<a:theme xmlns:a="http://schemas.openxmlformats.org/drawingml/2006/main" name="WSDO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DOT_PPT_TEMPLATE.potx" id="{247A5308-A9A3-46D5-B157-CCCDFB048772}" vid="{604307E4-1664-41E6-9C52-9CDE79EAB3A0}"/>
    </a:ext>
  </a:extLst>
</a:theme>
</file>

<file path=ppt/theme/theme2.xml><?xml version="1.0" encoding="utf-8"?>
<a:theme xmlns:a="http://schemas.openxmlformats.org/drawingml/2006/main" name="WSDOT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DOT_PPT_TEMPLATE.potx" id="{247A5308-A9A3-46D5-B157-CCCDFB048772}" vid="{1FB49DEA-6C58-4168-A446-8D62DFAAA32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3AFC2480EEEC49AC17A5103C40ECA8" ma:contentTypeVersion="1" ma:contentTypeDescription="Create a new document." ma:contentTypeScope="" ma:versionID="4be8bd6955b645cf2959ac7f87bfe37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A9F0A2-3E6C-4B91-8780-203DA7A71C4D}">
  <ds:schemaRefs>
    <ds:schemaRef ds:uri="http://schemas.microsoft.com/sharepoint/v3/contenttype/forms"/>
  </ds:schemaRefs>
</ds:datastoreItem>
</file>

<file path=customXml/itemProps2.xml><?xml version="1.0" encoding="utf-8"?>
<ds:datastoreItem xmlns:ds="http://schemas.openxmlformats.org/officeDocument/2006/customXml" ds:itemID="{C19243A0-D677-4C6B-B407-6FAB3E36B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ED37195-9E57-4328-9B4B-D874AC91C75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WSDOT_PPT_TEMPLATE</Template>
  <TotalTime>15437</TotalTime>
  <Words>5518</Words>
  <Application>Microsoft Office PowerPoint</Application>
  <PresentationFormat>On-screen Show (4:3)</PresentationFormat>
  <Paragraphs>675</Paragraphs>
  <Slides>86</Slides>
  <Notes>52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86</vt:i4>
      </vt:variant>
    </vt:vector>
  </HeadingPairs>
  <TitlesOfParts>
    <vt:vector size="98" baseType="lpstr">
      <vt:lpstr>-apple-system</vt:lpstr>
      <vt:lpstr>Arial</vt:lpstr>
      <vt:lpstr>Arial Black</vt:lpstr>
      <vt:lpstr>Cabin</vt:lpstr>
      <vt:lpstr>Calibri</vt:lpstr>
      <vt:lpstr>Courier New</vt:lpstr>
      <vt:lpstr>Futura</vt:lpstr>
      <vt:lpstr>Helvetica</vt:lpstr>
      <vt:lpstr>Tahoma</vt:lpstr>
      <vt:lpstr>Wingdings</vt:lpstr>
      <vt:lpstr>WSDOT_PPT_TEMPLATE</vt:lpstr>
      <vt:lpstr>WSDOT CONTENT SLIDES</vt:lpstr>
      <vt:lpstr>PowerPoint Presentation</vt:lpstr>
      <vt:lpstr>Overview</vt:lpstr>
      <vt:lpstr>Big Picture</vt:lpstr>
      <vt:lpstr>Background – National Efforts</vt:lpstr>
      <vt:lpstr>Background – Safety Case</vt:lpstr>
      <vt:lpstr>Background – Safety Case</vt:lpstr>
      <vt:lpstr>Background – NextGen WZDB</vt:lpstr>
      <vt:lpstr>Background – NextGen WZDB</vt:lpstr>
      <vt:lpstr>Background – Device pilots</vt:lpstr>
      <vt:lpstr>Background – Adapting Work Zone Best Practices for WSDOT </vt:lpstr>
      <vt:lpstr>Work Zone Data Exchange Demonstration Grant</vt:lpstr>
      <vt:lpstr>WZDx Demonstration Grant – Publishing Compliant Feed</vt:lpstr>
      <vt:lpstr>WZDx–Compliant Feed Development</vt:lpstr>
      <vt:lpstr>WZDx–Compliant Feed Development</vt:lpstr>
      <vt:lpstr>WZDx–Compliant Feed Development</vt:lpstr>
      <vt:lpstr>WZDx–Compliant Feed Development</vt:lpstr>
      <vt:lpstr>WZDx–Compliant Feed Development</vt:lpstr>
      <vt:lpstr>Source 1 At Launch: WZDB</vt:lpstr>
      <vt:lpstr>Source 2 At Launch: CIA (Construction Impact Analysis)</vt:lpstr>
      <vt:lpstr>Source 3: Pi-lit Devices </vt:lpstr>
      <vt:lpstr>WZDx–Compliant Feed Development</vt:lpstr>
      <vt:lpstr>WZDx Demonstration Grant – Device/Schema Integration</vt:lpstr>
      <vt:lpstr>WZDx Device/Schema Integration and Development</vt:lpstr>
      <vt:lpstr>WZDx Device Details – pi-lit and pi-LINK</vt:lpstr>
      <vt:lpstr>Pi-Link Vehicle/Flare to Cloud Technology</vt:lpstr>
      <vt:lpstr>WZDx Device Details – iPin and Connected Arrow board kits</vt:lpstr>
      <vt:lpstr>iCONE ConnectedTech</vt:lpstr>
      <vt:lpstr>WZDx Device Details – HAAS Alert HA-5</vt:lpstr>
      <vt:lpstr>PowerPoint Presentation</vt:lpstr>
      <vt:lpstr>PowerPoint Presentation</vt:lpstr>
      <vt:lpstr>WZDx Demonstration Grant – Device/Schema Integration</vt:lpstr>
      <vt:lpstr>WZDx Demonstration Grant – 3rd Party Platform</vt:lpstr>
      <vt:lpstr>WZDx 3rd Party Platform Collaboration – Trihydro </vt:lpstr>
      <vt:lpstr>WZDx Demonstration Grant – Partner Agency Activities</vt:lpstr>
      <vt:lpstr>WZDx Partner Agency Activities</vt:lpstr>
      <vt:lpstr>WZDx .NET Core Library Demo</vt:lpstr>
      <vt:lpstr>Other WSDOT Smart Work Zone Practices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Planned/Future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 Technical Considerations</vt:lpstr>
      <vt:lpstr>Background – 1st Gen WZDB</vt:lpstr>
      <vt:lpstr>Common Terminology</vt:lpstr>
      <vt:lpstr>WZDx–Compliant Feed Development</vt:lpstr>
      <vt:lpstr>WZDx–Compliant Feed Development</vt:lpstr>
      <vt:lpstr>WZDx–Compliant Feed Development – Cloud Hosting</vt:lpstr>
      <vt:lpstr>WZDx–Compliant Feed Development – 3.x Architecture</vt:lpstr>
      <vt:lpstr>WZDx–Compliant Feed Development – 4.x Architecture</vt:lpstr>
      <vt:lpstr>Lessons Learned – Start with what works and build on that</vt:lpstr>
    </vt:vector>
  </TitlesOfParts>
  <Company>WSDOT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Bergstrom, Allison</dc:creator>
  <cp:lastModifiedBy>Belk, Justin</cp:lastModifiedBy>
  <cp:revision>114</cp:revision>
  <cp:lastPrinted>2015-12-15T18:11:53Z</cp:lastPrinted>
  <dcterms:created xsi:type="dcterms:W3CDTF">2019-03-22T15:45:57Z</dcterms:created>
  <dcterms:modified xsi:type="dcterms:W3CDTF">2022-12-14T19:26:28Z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0x010100463AFC2480EEEC49AC17A5103C40ECA8</vt:lpwstr>
  </property>
  <property fmtid="{D5CDD505-2E9C-101B-9397-08002B2CF9AE}" pid="3" name="Order">
    <vt:r8>295800</vt:r8>
  </property>
  <property fmtid="{D5CDD505-2E9C-101B-9397-08002B2CF9AE}" pid="4" name="xd_ProgID">
    <vt:lpwstr/>
  </property>
  <property fmtid="{D5CDD505-2E9C-101B-9397-08002B2CF9AE}" pid="5" name="TemplateUrl">
    <vt:lpwstr/>
  </property>
</Properties>
</file>