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82" r:id="rId6"/>
    <p:sldId id="407" r:id="rId7"/>
    <p:sldId id="379" r:id="rId8"/>
    <p:sldId id="383" r:id="rId9"/>
    <p:sldId id="375" r:id="rId10"/>
    <p:sldId id="398" r:id="rId11"/>
    <p:sldId id="406" r:id="rId12"/>
    <p:sldId id="378" r:id="rId13"/>
    <p:sldId id="400" r:id="rId14"/>
    <p:sldId id="408" r:id="rId15"/>
    <p:sldId id="264" r:id="rId16"/>
    <p:sldId id="384" r:id="rId17"/>
    <p:sldId id="385" r:id="rId18"/>
    <p:sldId id="402" r:id="rId19"/>
    <p:sldId id="399" r:id="rId20"/>
    <p:sldId id="397" r:id="rId21"/>
    <p:sldId id="403" r:id="rId22"/>
    <p:sldId id="3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llenberg, Dawn" initials="SD" lastIdx="9" clrIdx="0">
    <p:extLst>
      <p:ext uri="{19B8F6BF-5375-455C-9EA6-DF929625EA0E}">
        <p15:presenceInfo xmlns:p15="http://schemas.microsoft.com/office/powerpoint/2012/main" userId="S::Dawn.Schellenberg@seattle.gov::3d72f637-17b2-48eb-a976-fc322f65a331" providerId="AD"/>
      </p:ext>
    </p:extLst>
  </p:cmAuthor>
  <p:cmAuthor id="2" name="Conor, Jeffrey" initials="CJ" lastIdx="3" clrIdx="1">
    <p:extLst>
      <p:ext uri="{19B8F6BF-5375-455C-9EA6-DF929625EA0E}">
        <p15:presenceInfo xmlns:p15="http://schemas.microsoft.com/office/powerpoint/2012/main" userId="S::jeffrey.conor@seattle.gov::70e2cecc-d736-4880-8b28-f142058107b7" providerId="AD"/>
      </p:ext>
    </p:extLst>
  </p:cmAuthor>
  <p:cmAuthor id="3" name="Zimbabwe, Sam" initials="ZS" lastIdx="2" clrIdx="2">
    <p:extLst>
      <p:ext uri="{19B8F6BF-5375-455C-9EA6-DF929625EA0E}">
        <p15:presenceInfo xmlns:p15="http://schemas.microsoft.com/office/powerpoint/2012/main" userId="S::sam.zimbabwe@seattle.gov::b0570a2f-6e2c-4175-ba7b-fca023eb9d20" providerId="AD"/>
      </p:ext>
    </p:extLst>
  </p:cmAuthor>
  <p:cmAuthor id="4" name="Cambridge, Jason" initials="CJ" lastIdx="2" clrIdx="3">
    <p:extLst>
      <p:ext uri="{19B8F6BF-5375-455C-9EA6-DF929625EA0E}">
        <p15:presenceInfo xmlns:p15="http://schemas.microsoft.com/office/powerpoint/2012/main" userId="S::jason.cambridge@seattle.gov::acd3cb51-62bc-4e1f-8914-27a4627d3a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52"/>
    <a:srgbClr val="0046AD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5F900-E5C6-4CCB-A7D7-0727B38C81F4}" v="5" dt="2022-12-13T04:38:42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9424" autoAdjust="0"/>
  </p:normalViewPr>
  <p:slideViewPr>
    <p:cSldViewPr snapToGrid="0">
      <p:cViewPr varScale="1">
        <p:scale>
          <a:sx n="102" d="100"/>
          <a:sy n="102" d="100"/>
        </p:scale>
        <p:origin x="9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, Jeffrey" userId="70e2cecc-d736-4880-8b28-f142058107b7" providerId="ADAL" clId="{26C5F900-E5C6-4CCB-A7D7-0727B38C81F4}"/>
    <pc:docChg chg="custSel addSld delSld modSld sldOrd modMainMaster">
      <pc:chgData name="Conor, Jeffrey" userId="70e2cecc-d736-4880-8b28-f142058107b7" providerId="ADAL" clId="{26C5F900-E5C6-4CCB-A7D7-0727B38C81F4}" dt="2022-12-13T04:51:45.473" v="1633" actId="20577"/>
      <pc:docMkLst>
        <pc:docMk/>
      </pc:docMkLst>
      <pc:sldChg chg="modSp mod">
        <pc:chgData name="Conor, Jeffrey" userId="70e2cecc-d736-4880-8b28-f142058107b7" providerId="ADAL" clId="{26C5F900-E5C6-4CCB-A7D7-0727B38C81F4}" dt="2022-12-05T22:24:23.624" v="72" actId="20577"/>
        <pc:sldMkLst>
          <pc:docMk/>
          <pc:sldMk cId="2705406176" sldId="256"/>
        </pc:sldMkLst>
        <pc:spChg chg="mod">
          <ac:chgData name="Conor, Jeffrey" userId="70e2cecc-d736-4880-8b28-f142058107b7" providerId="ADAL" clId="{26C5F900-E5C6-4CCB-A7D7-0727B38C81F4}" dt="2022-12-05T22:24:08.338" v="56" actId="20577"/>
          <ac:spMkLst>
            <pc:docMk/>
            <pc:sldMk cId="2705406176" sldId="256"/>
            <ac:spMk id="2" creationId="{E6E6240E-CBCD-4F39-ABEB-14C0F141E8AD}"/>
          </ac:spMkLst>
        </pc:spChg>
        <pc:spChg chg="mod">
          <ac:chgData name="Conor, Jeffrey" userId="70e2cecc-d736-4880-8b28-f142058107b7" providerId="ADAL" clId="{26C5F900-E5C6-4CCB-A7D7-0727B38C81F4}" dt="2022-12-05T22:24:23.624" v="72" actId="20577"/>
          <ac:spMkLst>
            <pc:docMk/>
            <pc:sldMk cId="2705406176" sldId="256"/>
            <ac:spMk id="3" creationId="{BBA659F2-145A-4D6F-8079-8290319E2695}"/>
          </ac:spMkLst>
        </pc:spChg>
      </pc:sldChg>
      <pc:sldChg chg="modNotesTx">
        <pc:chgData name="Conor, Jeffrey" userId="70e2cecc-d736-4880-8b28-f142058107b7" providerId="ADAL" clId="{26C5F900-E5C6-4CCB-A7D7-0727B38C81F4}" dt="2022-12-05T22:33:34.208" v="402" actId="20577"/>
        <pc:sldMkLst>
          <pc:docMk/>
          <pc:sldMk cId="0" sldId="264"/>
        </pc:sldMkLst>
      </pc:sldChg>
      <pc:sldChg chg="modSp mod">
        <pc:chgData name="Conor, Jeffrey" userId="70e2cecc-d736-4880-8b28-f142058107b7" providerId="ADAL" clId="{26C5F900-E5C6-4CCB-A7D7-0727B38C81F4}" dt="2022-12-13T04:51:45.473" v="1633" actId="20577"/>
        <pc:sldMkLst>
          <pc:docMk/>
          <pc:sldMk cId="3079136556" sldId="333"/>
        </pc:sldMkLst>
        <pc:spChg chg="mod">
          <ac:chgData name="Conor, Jeffrey" userId="70e2cecc-d736-4880-8b28-f142058107b7" providerId="ADAL" clId="{26C5F900-E5C6-4CCB-A7D7-0727B38C81F4}" dt="2022-12-13T04:51:45.473" v="1633" actId="20577"/>
          <ac:spMkLst>
            <pc:docMk/>
            <pc:sldMk cId="3079136556" sldId="333"/>
            <ac:spMk id="2" creationId="{27564E2C-B68E-4D65-B479-0980808C8C55}"/>
          </ac:spMkLst>
        </pc:spChg>
      </pc:sldChg>
      <pc:sldChg chg="modSp mod">
        <pc:chgData name="Conor, Jeffrey" userId="70e2cecc-d736-4880-8b28-f142058107b7" providerId="ADAL" clId="{26C5F900-E5C6-4CCB-A7D7-0727B38C81F4}" dt="2022-12-13T04:29:34.533" v="1300" actId="20577"/>
        <pc:sldMkLst>
          <pc:docMk/>
          <pc:sldMk cId="1297789729" sldId="375"/>
        </pc:sldMkLst>
        <pc:spChg chg="mod">
          <ac:chgData name="Conor, Jeffrey" userId="70e2cecc-d736-4880-8b28-f142058107b7" providerId="ADAL" clId="{26C5F900-E5C6-4CCB-A7D7-0727B38C81F4}" dt="2022-12-13T04:29:34.533" v="1300" actId="20577"/>
          <ac:spMkLst>
            <pc:docMk/>
            <pc:sldMk cId="1297789729" sldId="375"/>
            <ac:spMk id="8" creationId="{8A54EA0A-5D19-4F27-92F2-36B589101F44}"/>
          </ac:spMkLst>
        </pc:spChg>
      </pc:sldChg>
      <pc:sldChg chg="modSp mod modNotesTx">
        <pc:chgData name="Conor, Jeffrey" userId="70e2cecc-d736-4880-8b28-f142058107b7" providerId="ADAL" clId="{26C5F900-E5C6-4CCB-A7D7-0727B38C81F4}" dt="2022-12-12T18:37:54.790" v="836" actId="20577"/>
        <pc:sldMkLst>
          <pc:docMk/>
          <pc:sldMk cId="894266756" sldId="378"/>
        </pc:sldMkLst>
        <pc:spChg chg="mod">
          <ac:chgData name="Conor, Jeffrey" userId="70e2cecc-d736-4880-8b28-f142058107b7" providerId="ADAL" clId="{26C5F900-E5C6-4CCB-A7D7-0727B38C81F4}" dt="2022-12-12T18:37:54.790" v="836" actId="20577"/>
          <ac:spMkLst>
            <pc:docMk/>
            <pc:sldMk cId="894266756" sldId="378"/>
            <ac:spMk id="6" creationId="{3CBCD262-9650-4368-863D-0F8ADAE7416E}"/>
          </ac:spMkLst>
        </pc:spChg>
      </pc:sldChg>
      <pc:sldChg chg="delSp modSp mod">
        <pc:chgData name="Conor, Jeffrey" userId="70e2cecc-d736-4880-8b28-f142058107b7" providerId="ADAL" clId="{26C5F900-E5C6-4CCB-A7D7-0727B38C81F4}" dt="2022-12-13T04:27:41.533" v="1229" actId="20577"/>
        <pc:sldMkLst>
          <pc:docMk/>
          <pc:sldMk cId="2539609571" sldId="382"/>
        </pc:sldMkLst>
        <pc:spChg chg="mod">
          <ac:chgData name="Conor, Jeffrey" userId="70e2cecc-d736-4880-8b28-f142058107b7" providerId="ADAL" clId="{26C5F900-E5C6-4CCB-A7D7-0727B38C81F4}" dt="2022-12-13T04:22:32.724" v="889" actId="20577"/>
          <ac:spMkLst>
            <pc:docMk/>
            <pc:sldMk cId="2539609571" sldId="382"/>
            <ac:spMk id="2" creationId="{259B641E-4F36-4606-BBFA-37329037AE47}"/>
          </ac:spMkLst>
        </pc:spChg>
        <pc:spChg chg="mod">
          <ac:chgData name="Conor, Jeffrey" userId="70e2cecc-d736-4880-8b28-f142058107b7" providerId="ADAL" clId="{26C5F900-E5C6-4CCB-A7D7-0727B38C81F4}" dt="2022-12-13T04:27:41.533" v="1229" actId="20577"/>
          <ac:spMkLst>
            <pc:docMk/>
            <pc:sldMk cId="2539609571" sldId="382"/>
            <ac:spMk id="8" creationId="{8A54EA0A-5D19-4F27-92F2-36B589101F44}"/>
          </ac:spMkLst>
        </pc:spChg>
        <pc:picChg chg="del">
          <ac:chgData name="Conor, Jeffrey" userId="70e2cecc-d736-4880-8b28-f142058107b7" providerId="ADAL" clId="{26C5F900-E5C6-4CCB-A7D7-0727B38C81F4}" dt="2022-12-13T04:22:42.909" v="910" actId="478"/>
          <ac:picMkLst>
            <pc:docMk/>
            <pc:sldMk cId="2539609571" sldId="382"/>
            <ac:picMk id="4" creationId="{24E8CF62-A21D-4F45-B124-6AB326445A2E}"/>
          </ac:picMkLst>
        </pc:picChg>
        <pc:picChg chg="del">
          <ac:chgData name="Conor, Jeffrey" userId="70e2cecc-d736-4880-8b28-f142058107b7" providerId="ADAL" clId="{26C5F900-E5C6-4CCB-A7D7-0727B38C81F4}" dt="2022-12-13T04:22:43.382" v="911" actId="478"/>
          <ac:picMkLst>
            <pc:docMk/>
            <pc:sldMk cId="2539609571" sldId="382"/>
            <ac:picMk id="6" creationId="{6F026ED5-8825-4B13-A878-CFBD05F2F331}"/>
          </ac:picMkLst>
        </pc:picChg>
        <pc:picChg chg="del">
          <ac:chgData name="Conor, Jeffrey" userId="70e2cecc-d736-4880-8b28-f142058107b7" providerId="ADAL" clId="{26C5F900-E5C6-4CCB-A7D7-0727B38C81F4}" dt="2022-12-13T04:22:43.950" v="912" actId="478"/>
          <ac:picMkLst>
            <pc:docMk/>
            <pc:sldMk cId="2539609571" sldId="382"/>
            <ac:picMk id="12" creationId="{7F74C92E-618F-4F46-B0BE-BD0D37223D6B}"/>
          </ac:picMkLst>
        </pc:picChg>
        <pc:cxnChg chg="del">
          <ac:chgData name="Conor, Jeffrey" userId="70e2cecc-d736-4880-8b28-f142058107b7" providerId="ADAL" clId="{26C5F900-E5C6-4CCB-A7D7-0727B38C81F4}" dt="2022-12-13T04:22:44.741" v="913" actId="478"/>
          <ac:cxnSpMkLst>
            <pc:docMk/>
            <pc:sldMk cId="2539609571" sldId="382"/>
            <ac:cxnSpMk id="10" creationId="{D8E2A3DD-A472-4228-9C72-C98019260CCD}"/>
          </ac:cxnSpMkLst>
        </pc:cxnChg>
      </pc:sldChg>
      <pc:sldChg chg="modSp mod">
        <pc:chgData name="Conor, Jeffrey" userId="70e2cecc-d736-4880-8b28-f142058107b7" providerId="ADAL" clId="{26C5F900-E5C6-4CCB-A7D7-0727B38C81F4}" dt="2022-12-12T18:23:15.671" v="442" actId="20577"/>
        <pc:sldMkLst>
          <pc:docMk/>
          <pc:sldMk cId="4095052789" sldId="383"/>
        </pc:sldMkLst>
        <pc:spChg chg="mod">
          <ac:chgData name="Conor, Jeffrey" userId="70e2cecc-d736-4880-8b28-f142058107b7" providerId="ADAL" clId="{26C5F900-E5C6-4CCB-A7D7-0727B38C81F4}" dt="2022-12-12T18:23:15.671" v="442" actId="20577"/>
          <ac:spMkLst>
            <pc:docMk/>
            <pc:sldMk cId="4095052789" sldId="383"/>
            <ac:spMk id="2" creationId="{259B641E-4F36-4606-BBFA-37329037AE47}"/>
          </ac:spMkLst>
        </pc:spChg>
      </pc:sldChg>
      <pc:sldChg chg="modSp">
        <pc:chgData name="Conor, Jeffrey" userId="70e2cecc-d736-4880-8b28-f142058107b7" providerId="ADAL" clId="{26C5F900-E5C6-4CCB-A7D7-0727B38C81F4}" dt="2022-12-05T22:25:00.674" v="73"/>
        <pc:sldMkLst>
          <pc:docMk/>
          <pc:sldMk cId="581650164" sldId="384"/>
        </pc:sldMkLst>
        <pc:spChg chg="mod">
          <ac:chgData name="Conor, Jeffrey" userId="70e2cecc-d736-4880-8b28-f142058107b7" providerId="ADAL" clId="{26C5F900-E5C6-4CCB-A7D7-0727B38C81F4}" dt="2022-12-05T22:25:00.674" v="73"/>
          <ac:spMkLst>
            <pc:docMk/>
            <pc:sldMk cId="581650164" sldId="384"/>
            <ac:spMk id="2" creationId="{F4544420-F234-4E8E-9036-05481D415170}"/>
          </ac:spMkLst>
        </pc:spChg>
      </pc:sldChg>
      <pc:sldChg chg="modSp">
        <pc:chgData name="Conor, Jeffrey" userId="70e2cecc-d736-4880-8b28-f142058107b7" providerId="ADAL" clId="{26C5F900-E5C6-4CCB-A7D7-0727B38C81F4}" dt="2022-12-05T22:25:00.674" v="73"/>
        <pc:sldMkLst>
          <pc:docMk/>
          <pc:sldMk cId="1503737949" sldId="385"/>
        </pc:sldMkLst>
        <pc:spChg chg="mod">
          <ac:chgData name="Conor, Jeffrey" userId="70e2cecc-d736-4880-8b28-f142058107b7" providerId="ADAL" clId="{26C5F900-E5C6-4CCB-A7D7-0727B38C81F4}" dt="2022-12-05T22:25:00.674" v="73"/>
          <ac:spMkLst>
            <pc:docMk/>
            <pc:sldMk cId="1503737949" sldId="385"/>
            <ac:spMk id="2" creationId="{F4544420-F234-4E8E-9036-05481D415170}"/>
          </ac:spMkLst>
        </pc:spChg>
      </pc:sldChg>
      <pc:sldChg chg="modSp mod">
        <pc:chgData name="Conor, Jeffrey" userId="70e2cecc-d736-4880-8b28-f142058107b7" providerId="ADAL" clId="{26C5F900-E5C6-4CCB-A7D7-0727B38C81F4}" dt="2022-12-05T22:32:49.433" v="323" actId="207"/>
        <pc:sldMkLst>
          <pc:docMk/>
          <pc:sldMk cId="1236491251" sldId="397"/>
        </pc:sldMkLst>
        <pc:spChg chg="mod">
          <ac:chgData name="Conor, Jeffrey" userId="70e2cecc-d736-4880-8b28-f142058107b7" providerId="ADAL" clId="{26C5F900-E5C6-4CCB-A7D7-0727B38C81F4}" dt="2022-12-05T22:25:00.674" v="73"/>
          <ac:spMkLst>
            <pc:docMk/>
            <pc:sldMk cId="1236491251" sldId="397"/>
            <ac:spMk id="2" creationId="{F4544420-F234-4E8E-9036-05481D415170}"/>
          </ac:spMkLst>
        </pc:spChg>
        <pc:spChg chg="mod">
          <ac:chgData name="Conor, Jeffrey" userId="70e2cecc-d736-4880-8b28-f142058107b7" providerId="ADAL" clId="{26C5F900-E5C6-4CCB-A7D7-0727B38C81F4}" dt="2022-12-05T22:32:49.433" v="323" actId="207"/>
          <ac:spMkLst>
            <pc:docMk/>
            <pc:sldMk cId="1236491251" sldId="397"/>
            <ac:spMk id="3" creationId="{1BF0ED33-1DCF-41A6-9BF7-6CB1D132699E}"/>
          </ac:spMkLst>
        </pc:spChg>
      </pc:sldChg>
      <pc:sldChg chg="modSp mod">
        <pc:chgData name="Conor, Jeffrey" userId="70e2cecc-d736-4880-8b28-f142058107b7" providerId="ADAL" clId="{26C5F900-E5C6-4CCB-A7D7-0727B38C81F4}" dt="2022-12-13T04:30:27.853" v="1376" actId="20577"/>
        <pc:sldMkLst>
          <pc:docMk/>
          <pc:sldMk cId="1338521401" sldId="398"/>
        </pc:sldMkLst>
        <pc:spChg chg="mod">
          <ac:chgData name="Conor, Jeffrey" userId="70e2cecc-d736-4880-8b28-f142058107b7" providerId="ADAL" clId="{26C5F900-E5C6-4CCB-A7D7-0727B38C81F4}" dt="2022-12-12T18:31:08.708" v="609" actId="20577"/>
          <ac:spMkLst>
            <pc:docMk/>
            <pc:sldMk cId="1338521401" sldId="398"/>
            <ac:spMk id="2" creationId="{B2E33479-F3CC-46C2-AB23-F3394B1FAEDA}"/>
          </ac:spMkLst>
        </pc:spChg>
        <pc:spChg chg="mod">
          <ac:chgData name="Conor, Jeffrey" userId="70e2cecc-d736-4880-8b28-f142058107b7" providerId="ADAL" clId="{26C5F900-E5C6-4CCB-A7D7-0727B38C81F4}" dt="2022-12-13T04:30:27.853" v="1376" actId="20577"/>
          <ac:spMkLst>
            <pc:docMk/>
            <pc:sldMk cId="1338521401" sldId="398"/>
            <ac:spMk id="3" creationId="{4C5F7207-065E-4309-98D1-1D3F7B79484B}"/>
          </ac:spMkLst>
        </pc:spChg>
      </pc:sldChg>
      <pc:sldChg chg="modSp modNotesTx">
        <pc:chgData name="Conor, Jeffrey" userId="70e2cecc-d736-4880-8b28-f142058107b7" providerId="ADAL" clId="{26C5F900-E5C6-4CCB-A7D7-0727B38C81F4}" dt="2022-12-05T22:32:29.702" v="321" actId="20577"/>
        <pc:sldMkLst>
          <pc:docMk/>
          <pc:sldMk cId="2539610095" sldId="399"/>
        </pc:sldMkLst>
        <pc:spChg chg="mod">
          <ac:chgData name="Conor, Jeffrey" userId="70e2cecc-d736-4880-8b28-f142058107b7" providerId="ADAL" clId="{26C5F900-E5C6-4CCB-A7D7-0727B38C81F4}" dt="2022-12-05T22:25:00.674" v="73"/>
          <ac:spMkLst>
            <pc:docMk/>
            <pc:sldMk cId="2539610095" sldId="399"/>
            <ac:spMk id="2" creationId="{F4544420-F234-4E8E-9036-05481D415170}"/>
          </ac:spMkLst>
        </pc:spChg>
      </pc:sldChg>
      <pc:sldChg chg="modSp mod">
        <pc:chgData name="Conor, Jeffrey" userId="70e2cecc-d736-4880-8b28-f142058107b7" providerId="ADAL" clId="{26C5F900-E5C6-4CCB-A7D7-0727B38C81F4}" dt="2022-12-12T18:37:48.270" v="832" actId="20577"/>
        <pc:sldMkLst>
          <pc:docMk/>
          <pc:sldMk cId="2689720387" sldId="400"/>
        </pc:sldMkLst>
        <pc:spChg chg="mod">
          <ac:chgData name="Conor, Jeffrey" userId="70e2cecc-d736-4880-8b28-f142058107b7" providerId="ADAL" clId="{26C5F900-E5C6-4CCB-A7D7-0727B38C81F4}" dt="2022-12-12T18:37:48.270" v="832" actId="20577"/>
          <ac:spMkLst>
            <pc:docMk/>
            <pc:sldMk cId="2689720387" sldId="400"/>
            <ac:spMk id="6" creationId="{3CBCD262-9650-4368-863D-0F8ADAE7416E}"/>
          </ac:spMkLst>
        </pc:spChg>
      </pc:sldChg>
      <pc:sldChg chg="modSp del mod">
        <pc:chgData name="Conor, Jeffrey" userId="70e2cecc-d736-4880-8b28-f142058107b7" providerId="ADAL" clId="{26C5F900-E5C6-4CCB-A7D7-0727B38C81F4}" dt="2022-12-12T18:33:15.621" v="618" actId="47"/>
        <pc:sldMkLst>
          <pc:docMk/>
          <pc:sldMk cId="805258193" sldId="401"/>
        </pc:sldMkLst>
        <pc:spChg chg="mod">
          <ac:chgData name="Conor, Jeffrey" userId="70e2cecc-d736-4880-8b28-f142058107b7" providerId="ADAL" clId="{26C5F900-E5C6-4CCB-A7D7-0727B38C81F4}" dt="2022-12-05T22:25:00.674" v="73"/>
          <ac:spMkLst>
            <pc:docMk/>
            <pc:sldMk cId="805258193" sldId="401"/>
            <ac:spMk id="2" creationId="{B2E33479-F3CC-46C2-AB23-F3394B1FAEDA}"/>
          </ac:spMkLst>
        </pc:spChg>
        <pc:spChg chg="mod">
          <ac:chgData name="Conor, Jeffrey" userId="70e2cecc-d736-4880-8b28-f142058107b7" providerId="ADAL" clId="{26C5F900-E5C6-4CCB-A7D7-0727B38C81F4}" dt="2022-12-12T18:32:21.639" v="610" actId="20577"/>
          <ac:spMkLst>
            <pc:docMk/>
            <pc:sldMk cId="805258193" sldId="401"/>
            <ac:spMk id="3" creationId="{4C5F7207-065E-4309-98D1-1D3F7B79484B}"/>
          </ac:spMkLst>
        </pc:spChg>
      </pc:sldChg>
      <pc:sldChg chg="modSp">
        <pc:chgData name="Conor, Jeffrey" userId="70e2cecc-d736-4880-8b28-f142058107b7" providerId="ADAL" clId="{26C5F900-E5C6-4CCB-A7D7-0727B38C81F4}" dt="2022-12-05T22:25:00.674" v="73"/>
        <pc:sldMkLst>
          <pc:docMk/>
          <pc:sldMk cId="2073896563" sldId="402"/>
        </pc:sldMkLst>
        <pc:spChg chg="mod">
          <ac:chgData name="Conor, Jeffrey" userId="70e2cecc-d736-4880-8b28-f142058107b7" providerId="ADAL" clId="{26C5F900-E5C6-4CCB-A7D7-0727B38C81F4}" dt="2022-12-05T22:25:00.674" v="73"/>
          <ac:spMkLst>
            <pc:docMk/>
            <pc:sldMk cId="2073896563" sldId="402"/>
            <ac:spMk id="2" creationId="{F4544420-F234-4E8E-9036-05481D415170}"/>
          </ac:spMkLst>
        </pc:spChg>
      </pc:sldChg>
      <pc:sldChg chg="modSp mod modNotesTx">
        <pc:chgData name="Conor, Jeffrey" userId="70e2cecc-d736-4880-8b28-f142058107b7" providerId="ADAL" clId="{26C5F900-E5C6-4CCB-A7D7-0727B38C81F4}" dt="2022-12-13T00:44:20.926" v="876" actId="1076"/>
        <pc:sldMkLst>
          <pc:docMk/>
          <pc:sldMk cId="1979429653" sldId="403"/>
        </pc:sldMkLst>
        <pc:spChg chg="mod">
          <ac:chgData name="Conor, Jeffrey" userId="70e2cecc-d736-4880-8b28-f142058107b7" providerId="ADAL" clId="{26C5F900-E5C6-4CCB-A7D7-0727B38C81F4}" dt="2022-12-05T22:25:00.674" v="73"/>
          <ac:spMkLst>
            <pc:docMk/>
            <pc:sldMk cId="1979429653" sldId="403"/>
            <ac:spMk id="2" creationId="{F4544420-F234-4E8E-9036-05481D415170}"/>
          </ac:spMkLst>
        </pc:spChg>
        <pc:picChg chg="mod">
          <ac:chgData name="Conor, Jeffrey" userId="70e2cecc-d736-4880-8b28-f142058107b7" providerId="ADAL" clId="{26C5F900-E5C6-4CCB-A7D7-0727B38C81F4}" dt="2022-12-13T00:44:20.926" v="876" actId="1076"/>
          <ac:picMkLst>
            <pc:docMk/>
            <pc:sldMk cId="1979429653" sldId="403"/>
            <ac:picMk id="6" creationId="{A9D6939D-4D8F-7673-9C8C-8539B7DCF81B}"/>
          </ac:picMkLst>
        </pc:picChg>
        <pc:picChg chg="mod">
          <ac:chgData name="Conor, Jeffrey" userId="70e2cecc-d736-4880-8b28-f142058107b7" providerId="ADAL" clId="{26C5F900-E5C6-4CCB-A7D7-0727B38C81F4}" dt="2022-12-13T00:05:15.206" v="874" actId="1076"/>
          <ac:picMkLst>
            <pc:docMk/>
            <pc:sldMk cId="1979429653" sldId="403"/>
            <ac:picMk id="7" creationId="{D33EF041-1832-4D2F-BDF6-F675991499B1}"/>
          </ac:picMkLst>
        </pc:picChg>
      </pc:sldChg>
      <pc:sldChg chg="modSp del mod">
        <pc:chgData name="Conor, Jeffrey" userId="70e2cecc-d736-4880-8b28-f142058107b7" providerId="ADAL" clId="{26C5F900-E5C6-4CCB-A7D7-0727B38C81F4}" dt="2022-12-13T04:38:19.331" v="1377" actId="47"/>
        <pc:sldMkLst>
          <pc:docMk/>
          <pc:sldMk cId="3614781062" sldId="404"/>
        </pc:sldMkLst>
        <pc:spChg chg="mod">
          <ac:chgData name="Conor, Jeffrey" userId="70e2cecc-d736-4880-8b28-f142058107b7" providerId="ADAL" clId="{26C5F900-E5C6-4CCB-A7D7-0727B38C81F4}" dt="2022-12-12T18:38:08.319" v="852" actId="20577"/>
          <ac:spMkLst>
            <pc:docMk/>
            <pc:sldMk cId="3614781062" sldId="404"/>
            <ac:spMk id="6" creationId="{3CBCD262-9650-4368-863D-0F8ADAE7416E}"/>
          </ac:spMkLst>
        </pc:spChg>
      </pc:sldChg>
      <pc:sldChg chg="del ord">
        <pc:chgData name="Conor, Jeffrey" userId="70e2cecc-d736-4880-8b28-f142058107b7" providerId="ADAL" clId="{26C5F900-E5C6-4CCB-A7D7-0727B38C81F4}" dt="2022-12-12T18:25:37.933" v="580" actId="47"/>
        <pc:sldMkLst>
          <pc:docMk/>
          <pc:sldMk cId="2385647760" sldId="405"/>
        </pc:sldMkLst>
      </pc:sldChg>
      <pc:sldChg chg="addSp delSp modSp add mod">
        <pc:chgData name="Conor, Jeffrey" userId="70e2cecc-d736-4880-8b28-f142058107b7" providerId="ADAL" clId="{26C5F900-E5C6-4CCB-A7D7-0727B38C81F4}" dt="2022-12-12T18:34:23.210" v="702" actId="20577"/>
        <pc:sldMkLst>
          <pc:docMk/>
          <pc:sldMk cId="3343693194" sldId="406"/>
        </pc:sldMkLst>
        <pc:spChg chg="mod">
          <ac:chgData name="Conor, Jeffrey" userId="70e2cecc-d736-4880-8b28-f142058107b7" providerId="ADAL" clId="{26C5F900-E5C6-4CCB-A7D7-0727B38C81F4}" dt="2022-12-12T18:34:23.210" v="702" actId="20577"/>
          <ac:spMkLst>
            <pc:docMk/>
            <pc:sldMk cId="3343693194" sldId="406"/>
            <ac:spMk id="2" creationId="{259B641E-4F36-4606-BBFA-37329037AE47}"/>
          </ac:spMkLst>
        </pc:spChg>
        <pc:spChg chg="mod">
          <ac:chgData name="Conor, Jeffrey" userId="70e2cecc-d736-4880-8b28-f142058107b7" providerId="ADAL" clId="{26C5F900-E5C6-4CCB-A7D7-0727B38C81F4}" dt="2022-12-12T18:34:04.556" v="684" actId="20577"/>
          <ac:spMkLst>
            <pc:docMk/>
            <pc:sldMk cId="3343693194" sldId="406"/>
            <ac:spMk id="6" creationId="{3CBCD262-9650-4368-863D-0F8ADAE7416E}"/>
          </ac:spMkLst>
        </pc:spChg>
        <pc:picChg chg="add mod">
          <ac:chgData name="Conor, Jeffrey" userId="70e2cecc-d736-4880-8b28-f142058107b7" providerId="ADAL" clId="{26C5F900-E5C6-4CCB-A7D7-0727B38C81F4}" dt="2022-12-12T18:33:00.070" v="617" actId="1076"/>
          <ac:picMkLst>
            <pc:docMk/>
            <pc:sldMk cId="3343693194" sldId="406"/>
            <ac:picMk id="4" creationId="{D5A2B128-B75B-5AFE-DBB8-684A4DD696E9}"/>
          </ac:picMkLst>
        </pc:picChg>
        <pc:picChg chg="del">
          <ac:chgData name="Conor, Jeffrey" userId="70e2cecc-d736-4880-8b28-f142058107b7" providerId="ADAL" clId="{26C5F900-E5C6-4CCB-A7D7-0727B38C81F4}" dt="2022-12-12T18:32:48.447" v="611" actId="478"/>
          <ac:picMkLst>
            <pc:docMk/>
            <pc:sldMk cId="3343693194" sldId="406"/>
            <ac:picMk id="7" creationId="{4FB0E137-17D5-43F3-BA88-17F316526D20}"/>
          </ac:picMkLst>
        </pc:picChg>
      </pc:sldChg>
      <pc:sldChg chg="modSp add mod">
        <pc:chgData name="Conor, Jeffrey" userId="70e2cecc-d736-4880-8b28-f142058107b7" providerId="ADAL" clId="{26C5F900-E5C6-4CCB-A7D7-0727B38C81F4}" dt="2022-12-13T04:26:50.099" v="1216" actId="20577"/>
        <pc:sldMkLst>
          <pc:docMk/>
          <pc:sldMk cId="985424147" sldId="407"/>
        </pc:sldMkLst>
        <pc:spChg chg="mod">
          <ac:chgData name="Conor, Jeffrey" userId="70e2cecc-d736-4880-8b28-f142058107b7" providerId="ADAL" clId="{26C5F900-E5C6-4CCB-A7D7-0727B38C81F4}" dt="2022-12-13T04:24:49.828" v="1059" actId="20577"/>
          <ac:spMkLst>
            <pc:docMk/>
            <pc:sldMk cId="985424147" sldId="407"/>
            <ac:spMk id="2" creationId="{259B641E-4F36-4606-BBFA-37329037AE47}"/>
          </ac:spMkLst>
        </pc:spChg>
        <pc:spChg chg="mod">
          <ac:chgData name="Conor, Jeffrey" userId="70e2cecc-d736-4880-8b28-f142058107b7" providerId="ADAL" clId="{26C5F900-E5C6-4CCB-A7D7-0727B38C81F4}" dt="2022-12-13T04:26:50.099" v="1216" actId="20577"/>
          <ac:spMkLst>
            <pc:docMk/>
            <pc:sldMk cId="985424147" sldId="407"/>
            <ac:spMk id="8" creationId="{8A54EA0A-5D19-4F27-92F2-36B589101F44}"/>
          </ac:spMkLst>
        </pc:spChg>
      </pc:sldChg>
      <pc:sldChg chg="new del">
        <pc:chgData name="Conor, Jeffrey" userId="70e2cecc-d736-4880-8b28-f142058107b7" providerId="ADAL" clId="{26C5F900-E5C6-4CCB-A7D7-0727B38C81F4}" dt="2022-12-13T04:22:24.355" v="878" actId="47"/>
        <pc:sldMkLst>
          <pc:docMk/>
          <pc:sldMk cId="3331815340" sldId="407"/>
        </pc:sldMkLst>
      </pc:sldChg>
      <pc:sldChg chg="modSp add mod">
        <pc:chgData name="Conor, Jeffrey" userId="70e2cecc-d736-4880-8b28-f142058107b7" providerId="ADAL" clId="{26C5F900-E5C6-4CCB-A7D7-0727B38C81F4}" dt="2022-12-13T04:39:49.005" v="1565" actId="20577"/>
        <pc:sldMkLst>
          <pc:docMk/>
          <pc:sldMk cId="3551392755" sldId="408"/>
        </pc:sldMkLst>
        <pc:spChg chg="mod">
          <ac:chgData name="Conor, Jeffrey" userId="70e2cecc-d736-4880-8b28-f142058107b7" providerId="ADAL" clId="{26C5F900-E5C6-4CCB-A7D7-0727B38C81F4}" dt="2022-12-13T04:39:49.005" v="1565" actId="20577"/>
          <ac:spMkLst>
            <pc:docMk/>
            <pc:sldMk cId="3551392755" sldId="408"/>
            <ac:spMk id="3" creationId="{4C5F7207-065E-4309-98D1-1D3F7B79484B}"/>
          </ac:spMkLst>
        </pc:spChg>
      </pc:sldChg>
      <pc:sldMasterChg chg="modSp mod modSldLayout">
        <pc:chgData name="Conor, Jeffrey" userId="70e2cecc-d736-4880-8b28-f142058107b7" providerId="ADAL" clId="{26C5F900-E5C6-4CCB-A7D7-0727B38C81F4}" dt="2022-12-05T22:25:39.735" v="85" actId="20577"/>
        <pc:sldMasterMkLst>
          <pc:docMk/>
          <pc:sldMasterMk cId="653309650" sldId="2147483648"/>
        </pc:sldMasterMkLst>
        <pc:spChg chg="mod">
          <ac:chgData name="Conor, Jeffrey" userId="70e2cecc-d736-4880-8b28-f142058107b7" providerId="ADAL" clId="{26C5F900-E5C6-4CCB-A7D7-0727B38C81F4}" dt="2022-12-05T22:25:39.735" v="85" actId="20577"/>
          <ac:spMkLst>
            <pc:docMk/>
            <pc:sldMasterMk cId="653309650" sldId="2147483648"/>
            <ac:spMk id="9" creationId="{D953AB7E-1A09-40B8-82F4-7132969F5B99}"/>
          </ac:spMkLst>
        </pc:spChg>
        <pc:sldLayoutChg chg="modSp mod">
          <pc:chgData name="Conor, Jeffrey" userId="70e2cecc-d736-4880-8b28-f142058107b7" providerId="ADAL" clId="{26C5F900-E5C6-4CCB-A7D7-0727B38C81F4}" dt="2022-12-05T22:25:27.706" v="78" actId="20577"/>
          <pc:sldLayoutMkLst>
            <pc:docMk/>
            <pc:sldMasterMk cId="653309650" sldId="2147483648"/>
            <pc:sldLayoutMk cId="1329874810" sldId="2147483649"/>
          </pc:sldLayoutMkLst>
          <pc:spChg chg="mod">
            <ac:chgData name="Conor, Jeffrey" userId="70e2cecc-d736-4880-8b28-f142058107b7" providerId="ADAL" clId="{26C5F900-E5C6-4CCB-A7D7-0727B38C81F4}" dt="2022-12-05T22:25:27.706" v="78" actId="20577"/>
            <ac:spMkLst>
              <pc:docMk/>
              <pc:sldMasterMk cId="653309650" sldId="2147483648"/>
              <pc:sldLayoutMk cId="1329874810" sldId="2147483649"/>
              <ac:spMk id="15" creationId="{138633C0-2225-4203-8672-BE1FF8F3CB26}"/>
            </ac:spMkLst>
          </pc:spChg>
        </pc:sldLayoutChg>
        <pc:sldLayoutChg chg="addSp delSp modSp">
          <pc:chgData name="Conor, Jeffrey" userId="70e2cecc-d736-4880-8b28-f142058107b7" providerId="ADAL" clId="{26C5F900-E5C6-4CCB-A7D7-0727B38C81F4}" dt="2022-12-05T22:25:01.347" v="74"/>
          <pc:sldLayoutMkLst>
            <pc:docMk/>
            <pc:sldMasterMk cId="653309650" sldId="2147483648"/>
            <pc:sldLayoutMk cId="1110732243" sldId="2147483650"/>
          </pc:sldLayoutMkLst>
          <pc:spChg chg="del">
            <ac:chgData name="Conor, Jeffrey" userId="70e2cecc-d736-4880-8b28-f142058107b7" providerId="ADAL" clId="{26C5F900-E5C6-4CCB-A7D7-0727B38C81F4}" dt="2022-12-05T22:25:00.674" v="73"/>
            <ac:spMkLst>
              <pc:docMk/>
              <pc:sldMasterMk cId="653309650" sldId="2147483648"/>
              <pc:sldLayoutMk cId="1110732243" sldId="2147483650"/>
              <ac:spMk id="2" creationId="{BC4A6640-AAF9-498F-A6FD-C91E4B710D3D}"/>
            </ac:spMkLst>
          </pc:spChg>
          <pc:spChg chg="add mod">
            <ac:chgData name="Conor, Jeffrey" userId="70e2cecc-d736-4880-8b28-f142058107b7" providerId="ADAL" clId="{26C5F900-E5C6-4CCB-A7D7-0727B38C81F4}" dt="2022-12-05T22:25:01.347" v="74"/>
            <ac:spMkLst>
              <pc:docMk/>
              <pc:sldMasterMk cId="653309650" sldId="2147483648"/>
              <pc:sldLayoutMk cId="1110732243" sldId="2147483650"/>
              <ac:spMk id="4" creationId="{86532DFC-A69C-09FC-B16A-C567AE4DBB3E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215D66-5E92-4EBC-A0E8-2224BC528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5302B-2283-401D-BA9C-AD14C6E2D5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E9E9B-EF3F-492A-9E39-0575FD968D0C}" type="datetime1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8DEF5-C85B-4AFE-A457-981107C0CB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8F690-9CB6-4C21-907A-79EF6AB778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465BB-FDF4-4C66-9FAD-0F72F00C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12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211BF-0E02-4284-9D79-4BC7D58BD03C}" type="datetime1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AAF41-05C2-4F38-9C9D-FDE514543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9628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Oli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70211BF-0E02-4284-9D79-4BC7D58BD03C}" type="datetime1">
              <a:rPr lang="en-US" smtClean="0"/>
              <a:t>12/12/2022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AAF41-05C2-4F38-9C9D-FDE5145432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11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AAF41-05C2-4F38-9C9D-FDE51454327A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2BC22-DD2E-4450-AE0A-C8ABFEEB6E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2D5114E-0667-40E0-B5FB-F53AF9458AF5}" type="datetime1">
              <a:rPr lang="en-US" smtClean="0"/>
              <a:t>12/5/2022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457200" lvl="1" indent="0">
              <a:lnSpc>
                <a:spcPct val="90000"/>
              </a:lnSpc>
              <a:spcBef>
                <a:spcPts val="500"/>
              </a:spcBef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AAF41-05C2-4F38-9C9D-FDE51454327A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7173A-6FB0-4279-A5F5-704AF1B888E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FCE28-7EA8-4705-A06E-9B5A8D9EF532}" type="datetime1">
              <a:rPr lang="en-US" smtClean="0"/>
              <a:t>12/5/2022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14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cs typeface="Calibri"/>
              </a:rPr>
              <a:t>Entering in a partnership with Google to see if they can recommend changes – this data will be key in measuring success in any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AAF41-05C2-4F38-9C9D-FDE51454327A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2BC22-DD2E-4450-AE0A-C8ABFEEB6E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2D5114E-0667-40E0-B5FB-F53AF9458AF5}" type="datetime1">
              <a:rPr lang="en-US" smtClean="0"/>
              <a:t>12/5/2022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AAF41-05C2-4F38-9C9D-FDE5145432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549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 humps now installed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AAF41-05C2-4F38-9C9D-FDE5145432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25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>
                <a:cs typeface="Calibri"/>
              </a:rPr>
              <a:t>Car Icon is CC </a:t>
            </a:r>
            <a:r>
              <a:rPr lang="en-US"/>
              <a:t>By </a:t>
            </a:r>
            <a:r>
              <a:rPr lang="en-US">
                <a:hlinkClick r:id="rId3"/>
              </a:rPr>
              <a:t>OliM</a:t>
            </a:r>
            <a:r>
              <a:rPr lang="en-US"/>
              <a:t>, FR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AAF41-05C2-4F38-9C9D-FDE51454327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F2FB0-B360-43D6-8113-1CB7E26099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14AFA25-14A4-46A4-A304-1F095B1E6389}" type="datetime1">
              <a:rPr lang="en-US" smtClean="0"/>
              <a:t>12/5/2022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https://tetcoalition.org/wp-content/uploads/2015/02/I-95-CC-Validation_Arterials_Report-Sep2019-Final.pdf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BAAF41-05C2-4F38-9C9D-FDE5145432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09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Note hole in tube data with tube up – all data has issues</a:t>
            </a:r>
          </a:p>
          <a:p>
            <a:r>
              <a:rPr lang="en-US" dirty="0"/>
              <a:t>Note probe data slower over segment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AAF41-05C2-4F38-9C9D-FDE51454327A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41AF5-E9AC-4703-952B-A9AE6B72AB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8EBD8D6-AEB8-43FF-9728-DDAD9B5A905D}" type="datetime1">
              <a:rPr lang="en-US" smtClean="0"/>
              <a:t>12/5/2022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 SB only lanes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AAF41-05C2-4F38-9C9D-FDE51454327A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41AF5-E9AC-4703-952B-A9AE6B72AB9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8EBD8D6-AEB8-43FF-9728-DDAD9B5A905D}" type="datetime1">
              <a:rPr lang="en-US" smtClean="0"/>
              <a:t>12/5/2022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 listed – grant proposals – easier to quantify the problem</a:t>
            </a:r>
            <a:endParaRPr dirty="0"/>
          </a:p>
        </p:txBody>
      </p:sp>
      <p:sp>
        <p:nvSpPr>
          <p:cNvPr id="163" name="Google Shape;16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>
                <a:cs typeface="Calibri"/>
              </a:rPr>
              <a:t>Updated</a:t>
            </a:r>
            <a:r>
              <a:rPr lang="en-US" dirty="0"/>
              <a:t> every minute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Travel times can be measured exactly where we need them, not dependent on installing sensors</a:t>
            </a: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dirty="0"/>
              <a:t>Highly reliable data flow, no longer reliant on physical sensors working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AAF41-05C2-4F38-9C9D-FDE51454327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7173A-6FB0-4279-A5F5-704AF1B888E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28FCE28-7EA8-4705-A06E-9B5A8D9EF532}" type="datetime1">
              <a:rPr lang="en-US" smtClean="0"/>
              <a:t>12/5/2022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-25054" y="0"/>
            <a:ext cx="12217054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21839" y="-166352"/>
            <a:ext cx="12217054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3465" y="1122363"/>
            <a:ext cx="1166501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3465" y="3602038"/>
            <a:ext cx="1166501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 userDrawn="1"/>
        </p:nvSpPr>
        <p:spPr>
          <a:xfrm>
            <a:off x="152399" y="6405177"/>
            <a:ext cx="149894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/>
                </a:solidFill>
              </a:rPr>
              <a:t>12/14/2022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9AFD60-3737-4450-BE19-5CF0B1965CC6}"/>
              </a:ext>
            </a:extLst>
          </p:cNvPr>
          <p:cNvSpPr txBox="1">
            <a:spLocks/>
          </p:cNvSpPr>
          <p:nvPr userDrawn="1"/>
        </p:nvSpPr>
        <p:spPr>
          <a:xfrm>
            <a:off x="1828798" y="6405179"/>
            <a:ext cx="426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</a:rPr>
              <a:t>Seattle Department of Transportation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48789D-1D6D-47A8-A1A2-B9B8E2392C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901" y="6238828"/>
            <a:ext cx="2239099" cy="6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994ED3-48F8-4825-AF87-DC69B8EC56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950" y="358346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latin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0A44C8C-B008-487B-8348-00B21FA6422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21950" y="2057400"/>
            <a:ext cx="3932237" cy="4038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50D1EA27-2F2F-4EF7-9241-129896FA1017}"/>
              </a:ext>
            </a:extLst>
          </p:cNvPr>
          <p:cNvSpPr/>
          <p:nvPr userDrawn="1"/>
        </p:nvSpPr>
        <p:spPr>
          <a:xfrm>
            <a:off x="1600" y="-13063"/>
            <a:ext cx="12174331" cy="2093844"/>
          </a:xfrm>
          <a:custGeom>
            <a:avLst/>
            <a:gdLst>
              <a:gd name="connsiteX0" fmla="*/ 145774 w 9276522"/>
              <a:gd name="connsiteY0" fmla="*/ 2080592 h 2080592"/>
              <a:gd name="connsiteX1" fmla="*/ 7182678 w 9276522"/>
              <a:gd name="connsiteY1" fmla="*/ 2080592 h 2080592"/>
              <a:gd name="connsiteX2" fmla="*/ 9276522 w 9276522"/>
              <a:gd name="connsiteY2" fmla="*/ 0 h 2080592"/>
              <a:gd name="connsiteX3" fmla="*/ 0 w 9276522"/>
              <a:gd name="connsiteY3" fmla="*/ 0 h 2080592"/>
              <a:gd name="connsiteX4" fmla="*/ 145774 w 9276522"/>
              <a:gd name="connsiteY4" fmla="*/ 2080592 h 2080592"/>
              <a:gd name="connsiteX0" fmla="*/ 0 w 9130748"/>
              <a:gd name="connsiteY0" fmla="*/ 2093844 h 2093844"/>
              <a:gd name="connsiteX1" fmla="*/ 7036904 w 9130748"/>
              <a:gd name="connsiteY1" fmla="*/ 2093844 h 2093844"/>
              <a:gd name="connsiteX2" fmla="*/ 9130748 w 9130748"/>
              <a:gd name="connsiteY2" fmla="*/ 13252 h 2093844"/>
              <a:gd name="connsiteX3" fmla="*/ 0 w 9130748"/>
              <a:gd name="connsiteY3" fmla="*/ 0 h 2093844"/>
              <a:gd name="connsiteX4" fmla="*/ 0 w 9130748"/>
              <a:gd name="connsiteY4" fmla="*/ 2093844 h 209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748" h="2093844">
                <a:moveTo>
                  <a:pt x="0" y="2093844"/>
                </a:moveTo>
                <a:lnTo>
                  <a:pt x="7036904" y="2093844"/>
                </a:lnTo>
                <a:lnTo>
                  <a:pt x="9130748" y="13252"/>
                </a:lnTo>
                <a:lnTo>
                  <a:pt x="0" y="0"/>
                </a:lnTo>
                <a:lnTo>
                  <a:pt x="0" y="2093844"/>
                </a:lnTo>
                <a:close/>
              </a:path>
            </a:pathLst>
          </a:cu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179BCE5-C11F-4B60-BDF7-4D2AFAA1F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1174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703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4756" y="863125"/>
            <a:ext cx="11763633" cy="52385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532DFC-A69C-09FC-B16A-C567AE4D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849" y="1709738"/>
            <a:ext cx="1165654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1849" y="4589464"/>
            <a:ext cx="1165654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9520" y="935939"/>
            <a:ext cx="5714058" cy="52259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8424" y="924525"/>
            <a:ext cx="5626441" cy="5237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296886E-66DF-4DD2-9015-CACF96C65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56" y="202756"/>
            <a:ext cx="11780109" cy="55354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2994" y="924398"/>
            <a:ext cx="5700584" cy="553546"/>
          </a:xfrm>
        </p:spPr>
        <p:txBody>
          <a:bodyPr anchor="b"/>
          <a:lstStyle>
            <a:lvl1pPr marL="0" indent="0">
              <a:buNone/>
              <a:defRPr sz="36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2994" y="1640525"/>
            <a:ext cx="5700584" cy="44060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8424" y="924398"/>
            <a:ext cx="5618203" cy="553546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18424" y="1651054"/>
            <a:ext cx="5618203" cy="43955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B79B21-3530-42D5-BC33-E491EA5A7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94" y="202756"/>
            <a:ext cx="11763633" cy="55354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43D9F4D-513C-48CC-9596-EF3228596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756" y="202756"/>
            <a:ext cx="11771871" cy="55354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950" y="358346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latin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48432" y="358346"/>
            <a:ext cx="7442415" cy="57376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21950" y="2057400"/>
            <a:ext cx="3932237" cy="4038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131" y="854864"/>
            <a:ext cx="11927348" cy="5305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0" y="6289704"/>
            <a:ext cx="12192000" cy="568295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05131" y="6375448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12/14/2022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E33BE-5965-4385-A50F-EE3044A3C612}"/>
              </a:ext>
            </a:extLst>
          </p:cNvPr>
          <p:cNvSpPr txBox="1">
            <a:spLocks/>
          </p:cNvSpPr>
          <p:nvPr userDrawn="1"/>
        </p:nvSpPr>
        <p:spPr>
          <a:xfrm>
            <a:off x="1722018" y="6379125"/>
            <a:ext cx="4130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Seattle Department of Transportation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888" y="6177264"/>
            <a:ext cx="2239099" cy="6978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BFD839E-C3D4-4BCB-B7CE-D07916729D57}"/>
              </a:ext>
            </a:extLst>
          </p:cNvPr>
          <p:cNvSpPr/>
          <p:nvPr userDrawn="1"/>
        </p:nvSpPr>
        <p:spPr>
          <a:xfrm>
            <a:off x="6952049" y="6435351"/>
            <a:ext cx="7008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Slide </a:t>
            </a:r>
            <a:fld id="{12624637-EDFB-4248-8DD0-8AE62FF30BD3}" type="slidenum">
              <a:rPr lang="en-US" sz="12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pPr/>
              <a:t>‹#›</a:t>
            </a:fld>
            <a:endParaRPr lang="en-US" sz="12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25E019-14D4-4E6A-A58C-8C10CD8A7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E6240E-CBCD-4F39-ABEB-14C0F141E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285" y="1543534"/>
            <a:ext cx="11665010" cy="973565"/>
          </a:xfrm>
        </p:spPr>
        <p:txBody>
          <a:bodyPr>
            <a:normAutofit/>
          </a:bodyPr>
          <a:lstStyle/>
          <a:p>
            <a:r>
              <a:rPr lang="en-US" sz="4400" dirty="0"/>
              <a:t>Using Probe Data to Improve our 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659F2-145A-4D6F-8079-8290319E2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285" y="2517099"/>
            <a:ext cx="1166501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December 14, 2022</a:t>
            </a:r>
          </a:p>
        </p:txBody>
      </p:sp>
      <p:pic>
        <p:nvPicPr>
          <p:cNvPr id="1030" name="Picture 6" descr="Seattle Department of Transportation">
            <a:extLst>
              <a:ext uri="{FF2B5EF4-FFF2-40B4-BE49-F238E27FC236}">
                <a16:creationId xmlns:a16="http://schemas.microsoft.com/office/drawing/2014/main" id="{09B74F17-69B3-45B3-85CE-D5804B96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4" y="0"/>
            <a:ext cx="4320075" cy="19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0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641E-4F36-4606-BBFA-37329037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0515600" cy="930988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Speed Comparison – dense neighborhood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</a:t>
            </a:r>
            <a:r>
              <a:rPr lang="en-US" sz="4000" b="0" dirty="0">
                <a:latin typeface="Calibri"/>
                <a:cs typeface="Calibri"/>
              </a:rPr>
              <a:t>SB, Queen Anne Ave N, N/O John St</a:t>
            </a:r>
            <a:endParaRPr lang="en-US" b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54EA0A-5D19-4F27-92F2-36B589101F44}"/>
              </a:ext>
            </a:extLst>
          </p:cNvPr>
          <p:cNvSpPr txBox="1">
            <a:spLocks/>
          </p:cNvSpPr>
          <p:nvPr/>
        </p:nvSpPr>
        <p:spPr>
          <a:xfrm>
            <a:off x="495300" y="1378695"/>
            <a:ext cx="4771783" cy="4272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CD262-9650-4368-863D-0F8ADAE7416E}"/>
              </a:ext>
            </a:extLst>
          </p:cNvPr>
          <p:cNvSpPr txBox="1"/>
          <p:nvPr/>
        </p:nvSpPr>
        <p:spPr>
          <a:xfrm>
            <a:off x="172746" y="1615321"/>
            <a:ext cx="560974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rgbClr val="001F52"/>
                </a:solidFill>
                <a:cs typeface="Calibri"/>
              </a:rPr>
              <a:t>Probe: 422 foot long “segment speed”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rgbClr val="001F52"/>
                </a:solidFill>
                <a:cs typeface="Calibri"/>
              </a:rPr>
              <a:t>Tube: “spot speed”</a:t>
            </a:r>
            <a:br>
              <a:rPr lang="en-US" sz="2800" dirty="0">
                <a:solidFill>
                  <a:srgbClr val="001F52"/>
                </a:solidFill>
                <a:cs typeface="Calibri"/>
              </a:rPr>
            </a:br>
            <a:endParaRPr lang="en-US" sz="2800" dirty="0">
              <a:solidFill>
                <a:srgbClr val="001F52"/>
              </a:solidFill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rgbClr val="001F52"/>
                </a:solidFill>
                <a:cs typeface="Calibri"/>
              </a:rPr>
              <a:t>15</a:t>
            </a:r>
            <a:r>
              <a:rPr lang="en-US" sz="2800" baseline="30000" dirty="0">
                <a:solidFill>
                  <a:srgbClr val="001F52"/>
                </a:solidFill>
                <a:cs typeface="Calibri"/>
              </a:rPr>
              <a:t>th</a:t>
            </a:r>
            <a:r>
              <a:rPr lang="en-US" sz="2800" dirty="0">
                <a:solidFill>
                  <a:srgbClr val="001F52"/>
                </a:solidFill>
                <a:cs typeface="Calibri"/>
              </a:rPr>
              <a:t> and 50</a:t>
            </a:r>
            <a:r>
              <a:rPr lang="en-US" sz="2800" baseline="30000" dirty="0">
                <a:solidFill>
                  <a:srgbClr val="001F52"/>
                </a:solidFill>
                <a:cs typeface="Calibri"/>
              </a:rPr>
              <a:t>th</a:t>
            </a:r>
            <a:r>
              <a:rPr lang="en-US" sz="2800" dirty="0">
                <a:solidFill>
                  <a:srgbClr val="001F52"/>
                </a:solidFill>
                <a:cs typeface="Calibri"/>
              </a:rPr>
              <a:t> percentile speeds quite different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rgbClr val="001F52"/>
                </a:solidFill>
                <a:cs typeface="Calibri"/>
              </a:rPr>
              <a:t>85</a:t>
            </a:r>
            <a:r>
              <a:rPr lang="en-US" sz="2800" baseline="30000" dirty="0">
                <a:solidFill>
                  <a:srgbClr val="001F52"/>
                </a:solidFill>
                <a:cs typeface="Calibri"/>
              </a:rPr>
              <a:t>th</a:t>
            </a:r>
            <a:r>
              <a:rPr lang="en-US" sz="2800" dirty="0">
                <a:solidFill>
                  <a:srgbClr val="001F52"/>
                </a:solidFill>
                <a:cs typeface="Calibri"/>
              </a:rPr>
              <a:t> Percentile speeds averaged 4 MPH less on probe than tube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E08588-C0AA-470D-929E-29D9EE34A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457" y="1615321"/>
            <a:ext cx="5003822" cy="44914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72C69D-EAD6-4642-8434-4652CD0ED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20" y="91838"/>
            <a:ext cx="1288869" cy="14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2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3479-F3CC-46C2-AB23-F3394B1F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6" y="202756"/>
            <a:ext cx="11763633" cy="55354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400" dirty="0"/>
              <a:t>Check the 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F7207-065E-4309-98D1-1D3F7B794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447" y="1146356"/>
            <a:ext cx="5101553" cy="40873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are only as good as it’s understood and accepted</a:t>
            </a:r>
          </a:p>
          <a:p>
            <a:endParaRPr lang="en-US" dirty="0"/>
          </a:p>
          <a:p>
            <a:r>
              <a:rPr lang="en-US" dirty="0"/>
              <a:t>Travel Time comparison</a:t>
            </a:r>
          </a:p>
          <a:p>
            <a:pPr lvl="1"/>
            <a:r>
              <a:rPr lang="en-US" dirty="0"/>
              <a:t>Found dataset that generally matched a floating car</a:t>
            </a:r>
          </a:p>
          <a:p>
            <a:r>
              <a:rPr lang="en-US" dirty="0"/>
              <a:t>Speed comparison</a:t>
            </a:r>
          </a:p>
          <a:p>
            <a:pPr lvl="1"/>
            <a:r>
              <a:rPr lang="en-US" dirty="0"/>
              <a:t>85</a:t>
            </a:r>
            <a:r>
              <a:rPr lang="en-US" baseline="30000" dirty="0"/>
              <a:t>th</a:t>
            </a:r>
            <a:r>
              <a:rPr lang="en-US" dirty="0"/>
              <a:t> percentile usually about 5 MPH less than spot speeds</a:t>
            </a:r>
          </a:p>
        </p:txBody>
      </p:sp>
    </p:spTree>
    <p:extLst>
      <p:ext uri="{BB962C8B-B14F-4D97-AF65-F5344CB8AC3E}">
        <p14:creationId xmlns:p14="http://schemas.microsoft.com/office/powerpoint/2010/main" val="355139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317439" y="1229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52"/>
              </a:buClr>
              <a:buSzPts val="4400"/>
              <a:buFont typeface="Arial"/>
              <a:buNone/>
            </a:pPr>
            <a:r>
              <a:rPr lang="en-US" sz="4400" dirty="0"/>
              <a:t>Use Cases</a:t>
            </a:r>
            <a:endParaRPr dirty="0"/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4054903" y="3353717"/>
            <a:ext cx="1964474" cy="176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113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52"/>
              </a:buClr>
              <a:buSzPts val="2100"/>
              <a:buNone/>
            </a:pPr>
            <a:r>
              <a:rPr lang="en-US" b="1" dirty="0"/>
              <a:t>VZ: High Speed Ratio</a:t>
            </a:r>
            <a:endParaRPr dirty="0"/>
          </a:p>
          <a:p>
            <a:pPr marL="11113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E52"/>
              </a:buClr>
              <a:buSzPts val="1600"/>
              <a:buNone/>
            </a:pPr>
            <a:endParaRPr sz="1600" i="1" dirty="0"/>
          </a:p>
          <a:p>
            <a:pPr marL="11113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E52"/>
              </a:buClr>
              <a:buSzPts val="1600"/>
              <a:buNone/>
            </a:pPr>
            <a:r>
              <a:rPr lang="en-US" sz="1600" i="1" dirty="0"/>
              <a:t>Understand the relationship between posted and actual speeds.</a:t>
            </a:r>
            <a:endParaRPr dirty="0"/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8574" y="221561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4768" y="2215614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/>
          <p:nvPr/>
        </p:nvSpPr>
        <p:spPr>
          <a:xfrm>
            <a:off x="6709846" y="3324229"/>
            <a:ext cx="1919868" cy="176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113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52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1E52"/>
                </a:solidFill>
                <a:latin typeface="Calibri"/>
                <a:ea typeface="Calibri"/>
                <a:cs typeface="Calibri"/>
                <a:sym typeface="Calibri"/>
              </a:rPr>
              <a:t>Reliability Index</a:t>
            </a:r>
            <a:endParaRPr/>
          </a:p>
          <a:p>
            <a:pPr marL="11113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E52"/>
              </a:buClr>
              <a:buSzPts val="1600"/>
              <a:buFont typeface="Arial"/>
              <a:buNone/>
            </a:pPr>
            <a:endParaRPr sz="1600" b="0" i="1" u="none" strike="noStrike" cap="none">
              <a:solidFill>
                <a:srgbClr val="001E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13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E52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001E52"/>
                </a:solidFill>
                <a:latin typeface="Calibri"/>
                <a:ea typeface="Calibri"/>
                <a:cs typeface="Calibri"/>
                <a:sym typeface="Calibri"/>
              </a:rPr>
              <a:t>Measure the extent of unexpected delays.</a:t>
            </a:r>
            <a:endParaRPr/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0978" y="2215614"/>
            <a:ext cx="900000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 txBox="1"/>
          <p:nvPr/>
        </p:nvSpPr>
        <p:spPr>
          <a:xfrm>
            <a:off x="9074331" y="3324229"/>
            <a:ext cx="2317594" cy="176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113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E52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001E52"/>
                </a:solidFill>
                <a:latin typeface="Calibri"/>
                <a:ea typeface="Calibri"/>
                <a:cs typeface="Calibri"/>
                <a:sym typeface="Calibri"/>
              </a:rPr>
              <a:t>Before/After Analysis</a:t>
            </a:r>
            <a:endParaRPr dirty="0"/>
          </a:p>
          <a:p>
            <a:pPr marL="11113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E52"/>
              </a:buClr>
              <a:buSzPts val="1600"/>
              <a:buFont typeface="Arial"/>
              <a:buNone/>
            </a:pPr>
            <a:endParaRPr sz="1600" b="0" i="1" u="none" strike="noStrike" cap="none" dirty="0">
              <a:solidFill>
                <a:srgbClr val="001E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113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E52"/>
              </a:buClr>
              <a:buSzPts val="1600"/>
              <a:buFont typeface="Arial"/>
              <a:buNone/>
            </a:pPr>
            <a:r>
              <a:rPr lang="en-US" sz="1600" b="0" i="1" u="none" strike="noStrike" cap="none" dirty="0">
                <a:solidFill>
                  <a:srgbClr val="001E52"/>
                </a:solidFill>
                <a:latin typeface="Calibri"/>
                <a:ea typeface="Calibri"/>
                <a:cs typeface="Calibri"/>
                <a:sym typeface="Calibri"/>
              </a:rPr>
              <a:t>Review behaviors before and after changes are made.</a:t>
            </a:r>
            <a:endParaRPr dirty="0"/>
          </a:p>
          <a:p>
            <a: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1E52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rgbClr val="001E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66;p9">
            <a:extLst>
              <a:ext uri="{FF2B5EF4-FFF2-40B4-BE49-F238E27FC236}">
                <a16:creationId xmlns:a16="http://schemas.microsoft.com/office/drawing/2014/main" id="{CAAF6751-F8F4-4915-B9F9-ABE0846FB488}"/>
              </a:ext>
            </a:extLst>
          </p:cNvPr>
          <p:cNvSpPr txBox="1">
            <a:spLocks/>
          </p:cNvSpPr>
          <p:nvPr/>
        </p:nvSpPr>
        <p:spPr>
          <a:xfrm>
            <a:off x="1370759" y="3353717"/>
            <a:ext cx="1964474" cy="17656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lvl="1" indent="0" algn="ctr">
              <a:spcBef>
                <a:spcPts val="0"/>
              </a:spcBef>
              <a:buClr>
                <a:srgbClr val="001E52"/>
              </a:buClr>
              <a:buSzPts val="2100"/>
              <a:buFont typeface="Arial" panose="020B0604020202020204" pitchFamily="34" charset="0"/>
              <a:buNone/>
            </a:pPr>
            <a:r>
              <a:rPr lang="en-US" b="1" dirty="0"/>
              <a:t>DMS Travel Times</a:t>
            </a:r>
            <a:endParaRPr lang="en-US" dirty="0"/>
          </a:p>
          <a:p>
            <a:pPr marL="11113" lvl="1" indent="0" algn="ctr">
              <a:spcBef>
                <a:spcPts val="375"/>
              </a:spcBef>
              <a:buClr>
                <a:srgbClr val="001E52"/>
              </a:buClr>
              <a:buSzPts val="1600"/>
              <a:buFont typeface="Arial" panose="020B0604020202020204" pitchFamily="34" charset="0"/>
              <a:buNone/>
            </a:pPr>
            <a:endParaRPr lang="en-US" sz="1600" i="1" dirty="0"/>
          </a:p>
          <a:p>
            <a:pPr marL="11113" lvl="1" indent="0" algn="ctr">
              <a:spcBef>
                <a:spcPts val="375"/>
              </a:spcBef>
              <a:buClr>
                <a:srgbClr val="001E52"/>
              </a:buClr>
              <a:buSzPts val="1600"/>
              <a:buFont typeface="Arial" panose="020B0604020202020204" pitchFamily="34" charset="0"/>
              <a:buNone/>
            </a:pPr>
            <a:r>
              <a:rPr lang="en-US" sz="1600" i="1" dirty="0"/>
              <a:t>Communicate with the public.</a:t>
            </a:r>
            <a:endParaRPr lang="en-US" dirty="0"/>
          </a:p>
        </p:txBody>
      </p:sp>
      <p:pic>
        <p:nvPicPr>
          <p:cNvPr id="3" name="Graphic 2" descr="Slippery Road with solid fill">
            <a:extLst>
              <a:ext uri="{FF2B5EF4-FFF2-40B4-BE49-F238E27FC236}">
                <a16:creationId xmlns:a16="http://schemas.microsoft.com/office/drawing/2014/main" id="{7D20F80D-AB42-4447-98A6-DEAFABFB1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95796" y="220121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4420-F234-4E8E-9036-05481D41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6" y="202756"/>
            <a:ext cx="11763633" cy="55354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>
                <a:latin typeface="Calibri"/>
                <a:cs typeface="Calibri"/>
              </a:rPr>
              <a:t>Use Case: Inform the Public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ED33-1DCF-41A6-9BF7-6CB1D132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" y="863125"/>
            <a:ext cx="4869940" cy="5238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38 Dynamic Message Signs</a:t>
            </a:r>
          </a:p>
          <a:p>
            <a:pPr lvl="1"/>
            <a:r>
              <a:rPr lang="en-US">
                <a:cs typeface="Calibri"/>
              </a:rPr>
              <a:t>2-4 travel times per sign</a:t>
            </a:r>
          </a:p>
          <a:p>
            <a:pPr lvl="1"/>
            <a:r>
              <a:rPr lang="en-US">
                <a:cs typeface="Calibri"/>
              </a:rPr>
              <a:t>Real-time updates</a:t>
            </a:r>
          </a:p>
          <a:p>
            <a:pPr lvl="1"/>
            <a:r>
              <a:rPr lang="en-US">
                <a:cs typeface="Calibri"/>
              </a:rPr>
              <a:t>Flexible routing</a:t>
            </a:r>
          </a:p>
          <a:p>
            <a:pPr lvl="1"/>
            <a:r>
              <a:rPr lang="en-US">
                <a:cs typeface="Calibri"/>
              </a:rPr>
              <a:t>Reliable data</a:t>
            </a:r>
          </a:p>
          <a:p>
            <a:pPr lvl="1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E78A199-F706-4FE8-8DF5-3BC6F349C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44" y="3273238"/>
            <a:ext cx="2956111" cy="271742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0DDFAB8-0B0A-4CC3-B4CD-F9F6C95D3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329" y="428583"/>
            <a:ext cx="3904342" cy="55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5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4420-F234-4E8E-9036-05481D41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6" y="202756"/>
            <a:ext cx="11763633" cy="55354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>
                <a:latin typeface="Calibri"/>
                <a:cs typeface="Calibri"/>
              </a:rPr>
              <a:t>Vision Zero: Lower Speeds to Save Lives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ED33-1DCF-41A6-9BF7-6CB1D132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" y="863125"/>
            <a:ext cx="4524634" cy="5238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Full knowledge of vehicle speeds, citywide enables equitable decisions</a:t>
            </a:r>
          </a:p>
          <a:p>
            <a:r>
              <a:rPr lang="en-US" dirty="0">
                <a:cs typeface="Calibri"/>
              </a:rPr>
              <a:t>Can compare to speed limits and our collision data to target Vision Zero efforts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41344-BDA3-4430-812B-9CE6BF1D9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239" y="1123406"/>
            <a:ext cx="4802014" cy="44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3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4420-F234-4E8E-9036-05481D41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6" y="202756"/>
            <a:ext cx="11763633" cy="55354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Use Case: Monitor Reliability, Weekly Report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ED33-1DCF-41A6-9BF7-6CB1D132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" y="863125"/>
            <a:ext cx="4869940" cy="5238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West Seattle Bridge Closed</a:t>
            </a:r>
          </a:p>
          <a:p>
            <a:pPr lvl="1"/>
            <a:r>
              <a:rPr lang="en-US" dirty="0">
                <a:cs typeface="Calibri"/>
              </a:rPr>
              <a:t>How are the detour routes working out?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r>
              <a:rPr lang="en-US" sz="2400" dirty="0">
                <a:cs typeface="Calibri"/>
              </a:rPr>
              <a:t>Planning time: 95</a:t>
            </a:r>
            <a:r>
              <a:rPr lang="en-US" sz="2400" baseline="30000" dirty="0">
                <a:cs typeface="Calibri"/>
              </a:rPr>
              <a:t>th</a:t>
            </a:r>
            <a:r>
              <a:rPr lang="en-US" sz="2400" dirty="0">
                <a:cs typeface="Calibri"/>
              </a:rPr>
              <a:t> percentile</a:t>
            </a:r>
          </a:p>
          <a:p>
            <a:pPr lvl="1"/>
            <a:r>
              <a:rPr lang="en-US" sz="2400" dirty="0">
                <a:cs typeface="Calibri"/>
              </a:rPr>
              <a:t>Typical time: median</a:t>
            </a: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919A3E-C4ED-49AF-9E86-5327E0E5D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062" y="2718828"/>
            <a:ext cx="7288182" cy="32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9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4420-F234-4E8E-9036-05481D41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6" y="202756"/>
            <a:ext cx="11763633" cy="55354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Use Case: Before/After Study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</a:t>
            </a:r>
            <a:r>
              <a:rPr lang="en-US" sz="4000" b="0" dirty="0">
                <a:latin typeface="Calibri"/>
                <a:cs typeface="Calibri"/>
              </a:rPr>
              <a:t>Clear Traffic After Large Events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ED33-1DCF-41A6-9BF7-6CB1D132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" y="1632209"/>
            <a:ext cx="4524634" cy="44694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Full knowledge of vehicle speeds</a:t>
            </a:r>
          </a:p>
          <a:p>
            <a:r>
              <a:rPr lang="en-US" dirty="0">
                <a:cs typeface="Calibri"/>
              </a:rPr>
              <a:t>Can pinpoint slowdowns</a:t>
            </a:r>
          </a:p>
          <a:p>
            <a:r>
              <a:rPr lang="en-US" dirty="0">
                <a:cs typeface="Calibri"/>
              </a:rPr>
              <a:t>Evaluate different traffic management plans</a:t>
            </a:r>
            <a:endParaRPr lang="en-US" dirty="0"/>
          </a:p>
        </p:txBody>
      </p:sp>
      <p:pic>
        <p:nvPicPr>
          <p:cNvPr id="4" name="Seahawks Flush">
            <a:hlinkClick r:id="" action="ppaction://media"/>
            <a:extLst>
              <a:ext uri="{FF2B5EF4-FFF2-40B4-BE49-F238E27FC236}">
                <a16:creationId xmlns:a16="http://schemas.microsoft.com/office/drawing/2014/main" id="{3B29B788-A75D-45FD-917C-12EAFBA3CC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7464" y="1632209"/>
            <a:ext cx="6988554" cy="3931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30941-AB8B-4A4C-B509-9B7AA0FCE319}"/>
              </a:ext>
            </a:extLst>
          </p:cNvPr>
          <p:cNvSpPr txBox="1"/>
          <p:nvPr/>
        </p:nvSpPr>
        <p:spPr>
          <a:xfrm>
            <a:off x="9823269" y="5917032"/>
            <a:ext cx="236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 Seahawks Game</a:t>
            </a:r>
          </a:p>
        </p:txBody>
      </p:sp>
    </p:spTree>
    <p:extLst>
      <p:ext uri="{BB962C8B-B14F-4D97-AF65-F5344CB8AC3E}">
        <p14:creationId xmlns:p14="http://schemas.microsoft.com/office/powerpoint/2010/main" val="25396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4420-F234-4E8E-9036-05481D41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6" y="202756"/>
            <a:ext cx="11763633" cy="55354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Use Case: Investigate Constituent Concerns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ED33-1DCF-41A6-9BF7-6CB1D132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" y="863125"/>
            <a:ext cx="11807902" cy="5238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1F52"/>
                </a:solidFill>
                <a:cs typeface="Calibri"/>
              </a:rPr>
              <a:t>Before/After evaluation possible on all arterials, anytime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1AC7BD-2127-4B2F-AC93-B874122B0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691" y="1483458"/>
            <a:ext cx="4220351" cy="1654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6B9CC6-18F6-431B-86EC-A0F317F50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04" y="2613788"/>
            <a:ext cx="7908412" cy="3594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C53C70-F91B-4849-8E2E-EBCD457EFA03}"/>
              </a:ext>
            </a:extLst>
          </p:cNvPr>
          <p:cNvSpPr txBox="1"/>
          <p:nvPr/>
        </p:nvSpPr>
        <p:spPr>
          <a:xfrm>
            <a:off x="488417" y="1483458"/>
            <a:ext cx="51524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NE 55th St between 33rd Ave NE and 28th Ave NE</a:t>
            </a:r>
          </a:p>
          <a:p>
            <a:r>
              <a:rPr lang="en-US" dirty="0">
                <a:solidFill>
                  <a:srgbClr val="002060"/>
                </a:solidFill>
              </a:rPr>
              <a:t>Weekdays, no holidays, January 2022</a:t>
            </a:r>
          </a:p>
          <a:p>
            <a:r>
              <a:rPr lang="en-US" dirty="0">
                <a:solidFill>
                  <a:srgbClr val="002060"/>
                </a:solidFill>
              </a:rPr>
              <a:t>7 AM to 10 PM </a:t>
            </a:r>
          </a:p>
          <a:p>
            <a:r>
              <a:rPr lang="en-US" dirty="0">
                <a:solidFill>
                  <a:srgbClr val="002060"/>
                </a:solidFill>
              </a:rPr>
              <a:t>Speed limit: 25 MPH</a:t>
            </a:r>
          </a:p>
        </p:txBody>
      </p:sp>
    </p:spTree>
    <p:extLst>
      <p:ext uri="{BB962C8B-B14F-4D97-AF65-F5344CB8AC3E}">
        <p14:creationId xmlns:p14="http://schemas.microsoft.com/office/powerpoint/2010/main" val="123649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4420-F234-4E8E-9036-05481D41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6" y="202756"/>
            <a:ext cx="11763633" cy="55354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dirty="0">
                <a:latin typeface="Calibri"/>
                <a:cs typeface="Calibri"/>
              </a:rPr>
              <a:t>Use Case: Investigate Constituent Concerns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0ED33-1DCF-41A6-9BF7-6CB1D132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56" y="863125"/>
            <a:ext cx="6113496" cy="5238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Alki</a:t>
            </a:r>
            <a:r>
              <a:rPr lang="en-US" dirty="0">
                <a:cs typeface="Calibri"/>
              </a:rPr>
              <a:t> Ave in West Seattle –complaints of summer speeding</a:t>
            </a:r>
            <a:endParaRPr lang="en-US" dirty="0">
              <a:solidFill>
                <a:srgbClr val="3A4963"/>
              </a:solidFill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3EF041-1832-4D2F-BDF6-F67599149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429" y="863125"/>
            <a:ext cx="3349998" cy="2204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6939D-4D8F-7673-9C8C-8539B7DCF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66" y="1998482"/>
            <a:ext cx="8132807" cy="39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4E2C-B68E-4D65-B479-0980808C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/>
              <a:t>Thank You</a:t>
            </a:r>
            <a:br>
              <a:rPr lang="en-US" sz="6000" dirty="0"/>
            </a:br>
            <a:br>
              <a:rPr lang="en-US" sz="6000" dirty="0"/>
            </a:br>
            <a:r>
              <a:rPr lang="en-US" sz="2700" b="0" dirty="0"/>
              <a:t>Jeffrey Conor</a:t>
            </a:r>
            <a:br>
              <a:rPr lang="en-US" sz="2700" b="0" dirty="0"/>
            </a:br>
            <a:r>
              <a:rPr lang="en-US" sz="2700" b="0" dirty="0"/>
              <a:t>Jeffrey.Conor@seattle.gov</a:t>
            </a:r>
            <a:br>
              <a:rPr lang="en-US" sz="2700" b="0" dirty="0"/>
            </a:br>
            <a:endParaRPr 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307913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641E-4F36-4606-BBFA-37329037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967" y="605582"/>
            <a:ext cx="6962675" cy="15447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54EA0A-5D19-4F27-92F2-36B589101F44}"/>
              </a:ext>
            </a:extLst>
          </p:cNvPr>
          <p:cNvSpPr txBox="1">
            <a:spLocks/>
          </p:cNvSpPr>
          <p:nvPr/>
        </p:nvSpPr>
        <p:spPr>
          <a:xfrm>
            <a:off x="672766" y="1740785"/>
            <a:ext cx="7387876" cy="43225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Define probe data used by SDOT</a:t>
            </a:r>
          </a:p>
          <a:p>
            <a:r>
              <a:rPr lang="en-US" sz="2800" dirty="0"/>
              <a:t>Describe how we verified data quality</a:t>
            </a:r>
          </a:p>
          <a:p>
            <a:r>
              <a:rPr lang="en-US" sz="2800" dirty="0"/>
              <a:t>Describe actual use cases</a:t>
            </a:r>
          </a:p>
          <a:p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960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641E-4F36-4606-BBFA-37329037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967" y="605582"/>
            <a:ext cx="6962675" cy="15447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Probe Data: Vehicle speed and travel time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54EA0A-5D19-4F27-92F2-36B589101F44}"/>
              </a:ext>
            </a:extLst>
          </p:cNvPr>
          <p:cNvSpPr txBox="1">
            <a:spLocks/>
          </p:cNvSpPr>
          <p:nvPr/>
        </p:nvSpPr>
        <p:spPr>
          <a:xfrm>
            <a:off x="672766" y="1987815"/>
            <a:ext cx="7387876" cy="4075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Data from millions of connected vehicles from leading auto companies, including Daimler, Audi/VW, BMW, Ford, etc.</a:t>
            </a:r>
          </a:p>
          <a:p>
            <a:r>
              <a:rPr lang="en-US" sz="2800" dirty="0"/>
              <a:t>Also: GPS providers, in-vehicle navigational services, trucking companies, fleet services providers and mobile-phone companies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E2A3DD-A472-4228-9C72-C98019260CCD}"/>
              </a:ext>
            </a:extLst>
          </p:cNvPr>
          <p:cNvCxnSpPr>
            <a:cxnSpLocks/>
          </p:cNvCxnSpPr>
          <p:nvPr/>
        </p:nvCxnSpPr>
        <p:spPr>
          <a:xfrm flipV="1">
            <a:off x="8190066" y="1740785"/>
            <a:ext cx="0" cy="4075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4E8CF62-A21D-4F45-B124-6AB326445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104" y="1860423"/>
            <a:ext cx="1566648" cy="1388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026ED5-8825-4B13-A878-CFBD05F2F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824" y="3772483"/>
            <a:ext cx="3321207" cy="498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74C92E-618F-4F46-B0BE-BD0D37223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774" y="4583826"/>
            <a:ext cx="2499460" cy="11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2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641E-4F36-4606-BBFA-37329037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0515600" cy="9309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/>
              <a:t>U.S. Transportation Agencies using </a:t>
            </a:r>
            <a:br>
              <a:rPr lang="en-US"/>
            </a:br>
            <a:r>
              <a:rPr lang="en-US"/>
              <a:t>Probe Data to improve decision making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54EA0A-5D19-4F27-92F2-36B589101F44}"/>
              </a:ext>
            </a:extLst>
          </p:cNvPr>
          <p:cNvSpPr txBox="1">
            <a:spLocks/>
          </p:cNvSpPr>
          <p:nvPr/>
        </p:nvSpPr>
        <p:spPr>
          <a:xfrm>
            <a:off x="7971737" y="1637086"/>
            <a:ext cx="3748031" cy="4272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Maine DOT</a:t>
            </a:r>
            <a:endParaRPr lang="en-US" sz="2800">
              <a:cs typeface="Calibri"/>
            </a:endParaRPr>
          </a:p>
          <a:p>
            <a:r>
              <a:rPr lang="en-US" sz="2800"/>
              <a:t>Wisconsin DOT</a:t>
            </a:r>
          </a:p>
          <a:p>
            <a:r>
              <a:rPr lang="en-US" sz="2800"/>
              <a:t>Alabama DOT</a:t>
            </a:r>
          </a:p>
          <a:p>
            <a:r>
              <a:rPr lang="en-US" sz="2800"/>
              <a:t>Florida DOT</a:t>
            </a:r>
          </a:p>
          <a:p>
            <a:r>
              <a:rPr lang="en-US" sz="2800"/>
              <a:t>Utah DOT</a:t>
            </a:r>
          </a:p>
          <a:p>
            <a:r>
              <a:rPr lang="en-US" sz="2800"/>
              <a:t>North Carolina DOT</a:t>
            </a:r>
          </a:p>
          <a:p>
            <a:r>
              <a:rPr lang="en-US" sz="2800"/>
              <a:t>City of Bellevue, WA</a:t>
            </a:r>
          </a:p>
          <a:p>
            <a:r>
              <a:rPr lang="en-US" sz="2800"/>
              <a:t>Georgia DOT</a:t>
            </a:r>
          </a:p>
          <a:p>
            <a:endParaRPr lang="en-US" sz="2800"/>
          </a:p>
          <a:p>
            <a:endParaRPr lang="en-US" sz="2800">
              <a:cs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CC5B53-DB30-4C47-B2A8-8D6EEC1029AF}"/>
              </a:ext>
            </a:extLst>
          </p:cNvPr>
          <p:cNvSpPr txBox="1">
            <a:spLocks/>
          </p:cNvSpPr>
          <p:nvPr/>
        </p:nvSpPr>
        <p:spPr>
          <a:xfrm>
            <a:off x="612445" y="1631343"/>
            <a:ext cx="3748031" cy="4272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Los Angeles Metro</a:t>
            </a:r>
          </a:p>
          <a:p>
            <a:r>
              <a:rPr lang="en-US" sz="2800"/>
              <a:t>New York City</a:t>
            </a:r>
          </a:p>
          <a:p>
            <a:r>
              <a:rPr lang="en-US" sz="2800"/>
              <a:t>Austin, TX</a:t>
            </a:r>
          </a:p>
          <a:p>
            <a:r>
              <a:rPr lang="en-US" sz="2800"/>
              <a:t>Boston, MA</a:t>
            </a:r>
          </a:p>
          <a:p>
            <a:r>
              <a:rPr lang="en-US" sz="2800"/>
              <a:t>Colorado DOT</a:t>
            </a:r>
          </a:p>
          <a:p>
            <a:r>
              <a:rPr lang="en-US" sz="2800"/>
              <a:t>City of Detroit</a:t>
            </a:r>
          </a:p>
          <a:p>
            <a:r>
              <a:rPr lang="en-US" sz="2800"/>
              <a:t>Idaho DOT</a:t>
            </a:r>
          </a:p>
          <a:p>
            <a:r>
              <a:rPr lang="en-US" sz="2800"/>
              <a:t>City of Las Vegas</a:t>
            </a:r>
          </a:p>
          <a:p>
            <a:endParaRPr lang="en-US" sz="2800"/>
          </a:p>
          <a:p>
            <a:endParaRPr lang="en-US" sz="2800"/>
          </a:p>
          <a:p>
            <a:endParaRPr lang="en-US" sz="2800">
              <a:cs typeface="Calibri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6DDC2D-713B-423A-A6F8-5BFB9BC39636}"/>
              </a:ext>
            </a:extLst>
          </p:cNvPr>
          <p:cNvSpPr txBox="1">
            <a:spLocks/>
          </p:cNvSpPr>
          <p:nvPr/>
        </p:nvSpPr>
        <p:spPr>
          <a:xfrm>
            <a:off x="4083495" y="1631343"/>
            <a:ext cx="3748031" cy="4272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Massachusetts DOT</a:t>
            </a:r>
            <a:endParaRPr lang="en-US" sz="2800">
              <a:cs typeface="Calibri"/>
            </a:endParaRPr>
          </a:p>
          <a:p>
            <a:r>
              <a:rPr lang="en-US" sz="2800"/>
              <a:t>Maryland DOT</a:t>
            </a:r>
          </a:p>
          <a:p>
            <a:r>
              <a:rPr lang="en-US" sz="2800"/>
              <a:t>City of Miami</a:t>
            </a:r>
          </a:p>
          <a:p>
            <a:r>
              <a:rPr lang="en-US" sz="2800"/>
              <a:t>Nevada DOT</a:t>
            </a:r>
          </a:p>
          <a:p>
            <a:r>
              <a:rPr lang="en-US" sz="2800"/>
              <a:t>Michigan DOT</a:t>
            </a:r>
          </a:p>
          <a:p>
            <a:r>
              <a:rPr lang="en-US" sz="2800"/>
              <a:t>New Jersey DOT</a:t>
            </a:r>
          </a:p>
          <a:p>
            <a:r>
              <a:rPr lang="en-US" sz="2800"/>
              <a:t>Arizona DOT</a:t>
            </a:r>
          </a:p>
          <a:p>
            <a:r>
              <a:rPr lang="en-US" sz="2800"/>
              <a:t>Washington D.C.</a:t>
            </a:r>
          </a:p>
          <a:p>
            <a:endParaRPr lang="en-US" sz="2800"/>
          </a:p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04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641E-4F36-4606-BBFA-37329037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64" y="463749"/>
            <a:ext cx="10515600" cy="9309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Probe Privacy Implications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54EA0A-5D19-4F27-92F2-36B589101F44}"/>
              </a:ext>
            </a:extLst>
          </p:cNvPr>
          <p:cNvSpPr txBox="1">
            <a:spLocks/>
          </p:cNvSpPr>
          <p:nvPr/>
        </p:nvSpPr>
        <p:spPr>
          <a:xfrm>
            <a:off x="587664" y="1493361"/>
            <a:ext cx="8559537" cy="4272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Includes no personally identifiable information</a:t>
            </a:r>
          </a:p>
          <a:p>
            <a:r>
              <a:rPr lang="en-US" sz="2800" dirty="0"/>
              <a:t>Vendors aggregate and anonymize the data before providing it to others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This solution no longer relies on license plates or other unique identifiers collected by SDOT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</a:rPr>
              <a:t>Per ITD privacy review, the probe data solutions </a:t>
            </a:r>
            <a:r>
              <a:rPr lang="en-US" sz="2800" b="1" dirty="0">
                <a:ea typeface="+mn-lt"/>
                <a:cs typeface="+mn-lt"/>
              </a:rPr>
              <a:t>do not </a:t>
            </a:r>
            <a:r>
              <a:rPr lang="en-US" sz="2800" dirty="0">
                <a:ea typeface="+mn-lt"/>
                <a:cs typeface="+mn-lt"/>
              </a:rPr>
              <a:t>meet definition provided in 14.18 as SDOT is only </a:t>
            </a:r>
            <a:r>
              <a:rPr lang="en-US" sz="2800" i="1" dirty="0">
                <a:ea typeface="+mn-lt"/>
                <a:cs typeface="+mn-lt"/>
              </a:rPr>
              <a:t>receiving </a:t>
            </a:r>
            <a:r>
              <a:rPr lang="en-US" sz="2800" dirty="0">
                <a:ea typeface="+mn-lt"/>
                <a:cs typeface="+mn-lt"/>
              </a:rPr>
              <a:t>a feed of data that does not include any personally identifiable information and is not analyzing the movements of specific individuals</a:t>
            </a:r>
            <a:endParaRPr lang="en-US" sz="2800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5217E-955D-4B88-93BB-915C07CA2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223" y="2189187"/>
            <a:ext cx="2476402" cy="23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5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641E-4F36-4606-BBFA-37329037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01" y="706789"/>
            <a:ext cx="6962675" cy="15447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Probe Data Solution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54EA0A-5D19-4F27-92F2-36B589101F44}"/>
              </a:ext>
            </a:extLst>
          </p:cNvPr>
          <p:cNvSpPr txBox="1">
            <a:spLocks/>
          </p:cNvSpPr>
          <p:nvPr/>
        </p:nvSpPr>
        <p:spPr>
          <a:xfrm>
            <a:off x="808501" y="1740785"/>
            <a:ext cx="7387876" cy="3418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Supports SDOT's goals of:</a:t>
            </a:r>
          </a:p>
          <a:p>
            <a:r>
              <a:rPr lang="en-US" sz="2400" b="1" dirty="0"/>
              <a:t>Equity</a:t>
            </a:r>
            <a:r>
              <a:rPr lang="en-US" sz="2400" dirty="0"/>
              <a:t> - </a:t>
            </a:r>
            <a:r>
              <a:rPr lang="en-US" sz="2400" dirty="0">
                <a:ea typeface="+mn-lt"/>
                <a:cs typeface="+mn-lt"/>
              </a:rPr>
              <a:t>Data covers the entire City so we can reduce bias when prioritizing solutions </a:t>
            </a:r>
          </a:p>
          <a:p>
            <a:r>
              <a:rPr lang="en-US" sz="2400" b="1" dirty="0"/>
              <a:t>Safety</a:t>
            </a:r>
            <a:r>
              <a:rPr lang="en-US" sz="2400" dirty="0"/>
              <a:t> - Combining speed and collision history allows a more nuanced response</a:t>
            </a:r>
          </a:p>
          <a:p>
            <a:r>
              <a:rPr lang="en-US" sz="2400" b="1" dirty="0">
                <a:cs typeface="Calibri"/>
              </a:rPr>
              <a:t>Low Maintenance</a:t>
            </a:r>
            <a:r>
              <a:rPr lang="en-US" sz="2400" dirty="0">
                <a:cs typeface="Calibri"/>
              </a:rPr>
              <a:t> – used to maintain 300+ </a:t>
            </a:r>
            <a:r>
              <a:rPr lang="en-US" sz="2400" dirty="0" err="1">
                <a:cs typeface="Calibri"/>
              </a:rPr>
              <a:t>wifi</a:t>
            </a:r>
            <a:r>
              <a:rPr lang="en-US" sz="2400" dirty="0">
                <a:cs typeface="Calibri"/>
              </a:rPr>
              <a:t> sniffers in signal cabinets, a data feed only needs a web browser</a:t>
            </a:r>
            <a:endParaRPr lang="en-US" sz="2400" dirty="0">
              <a:ea typeface="+mn-lt"/>
              <a:cs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E2A3DD-A472-4228-9C72-C98019260CCD}"/>
              </a:ext>
            </a:extLst>
          </p:cNvPr>
          <p:cNvCxnSpPr>
            <a:cxnSpLocks/>
          </p:cNvCxnSpPr>
          <p:nvPr/>
        </p:nvCxnSpPr>
        <p:spPr>
          <a:xfrm flipV="1">
            <a:off x="8401939" y="1740785"/>
            <a:ext cx="0" cy="4075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746186-9EEC-4F08-8084-DAB69FB6DBEC}"/>
              </a:ext>
            </a:extLst>
          </p:cNvPr>
          <p:cNvSpPr txBox="1">
            <a:spLocks/>
          </p:cNvSpPr>
          <p:nvPr/>
        </p:nvSpPr>
        <p:spPr>
          <a:xfrm>
            <a:off x="8754633" y="4131648"/>
            <a:ext cx="3362780" cy="20609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Probe Data: real-time data from connected vehicles, GPS and navigation devices.</a:t>
            </a:r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059DEC-10B1-4460-A41A-27D15D775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24" y="1869140"/>
            <a:ext cx="1651187" cy="19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8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3479-F3CC-46C2-AB23-F3394B1F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56" y="202756"/>
            <a:ext cx="11763633" cy="55354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400" dirty="0"/>
              <a:t>Check the 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F7207-065E-4309-98D1-1D3F7B794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447" y="1146356"/>
            <a:ext cx="5101553" cy="4087324"/>
          </a:xfrm>
        </p:spPr>
        <p:txBody>
          <a:bodyPr>
            <a:normAutofit/>
          </a:bodyPr>
          <a:lstStyle/>
          <a:p>
            <a:r>
              <a:rPr lang="en-US" dirty="0"/>
              <a:t>Data are only as good as it’s understood and accepted</a:t>
            </a:r>
          </a:p>
          <a:p>
            <a:endParaRPr lang="en-US" dirty="0"/>
          </a:p>
          <a:p>
            <a:r>
              <a:rPr lang="en-US" dirty="0"/>
              <a:t>Travel Time comparison</a:t>
            </a:r>
          </a:p>
          <a:p>
            <a:pPr lvl="1"/>
            <a:r>
              <a:rPr lang="en-US" dirty="0"/>
              <a:t>Floating car</a:t>
            </a:r>
          </a:p>
          <a:p>
            <a:r>
              <a:rPr lang="en-US" dirty="0"/>
              <a:t>Speed comparison</a:t>
            </a:r>
          </a:p>
          <a:p>
            <a:pPr lvl="1"/>
            <a:r>
              <a:rPr lang="en-US" dirty="0"/>
              <a:t>Pneumatic tubes</a:t>
            </a:r>
          </a:p>
        </p:txBody>
      </p:sp>
    </p:spTree>
    <p:extLst>
      <p:ext uri="{BB962C8B-B14F-4D97-AF65-F5344CB8AC3E}">
        <p14:creationId xmlns:p14="http://schemas.microsoft.com/office/powerpoint/2010/main" val="133852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641E-4F36-4606-BBFA-37329037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0515600" cy="93098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Travel Times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54EA0A-5D19-4F27-92F2-36B589101F44}"/>
              </a:ext>
            </a:extLst>
          </p:cNvPr>
          <p:cNvSpPr txBox="1">
            <a:spLocks/>
          </p:cNvSpPr>
          <p:nvPr/>
        </p:nvSpPr>
        <p:spPr>
          <a:xfrm>
            <a:off x="495300" y="1378695"/>
            <a:ext cx="4771783" cy="4272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CD262-9650-4368-863D-0F8ADAE7416E}"/>
              </a:ext>
            </a:extLst>
          </p:cNvPr>
          <p:cNvSpPr txBox="1"/>
          <p:nvPr/>
        </p:nvSpPr>
        <p:spPr>
          <a:xfrm>
            <a:off x="496229" y="1295400"/>
            <a:ext cx="534404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F5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Seven vendor solutions compared with a floating car on four Seattle arterials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rgbClr val="001F52"/>
                </a:solidFill>
                <a:latin typeface="Calibri"/>
              </a:rPr>
              <a:t>Each dataset responds differently to traffic slowdowns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1F52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195C0-6D5B-408B-A62E-43596E8486D9}"/>
              </a:ext>
            </a:extLst>
          </p:cNvPr>
          <p:cNvSpPr txBox="1"/>
          <p:nvPr/>
        </p:nvSpPr>
        <p:spPr>
          <a:xfrm>
            <a:off x="7119256" y="4062186"/>
            <a:ext cx="492941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Segoe UI"/>
              </a:rPr>
              <a:t>"Performance on the slowdown analysis – the current preferred way to quantify operational performance on arterials – improved dramatically" when comparing probe data from 2013 to 2018.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Calibri"/>
                <a:ea typeface="+mn-ea"/>
                <a:cs typeface="Segoe UI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Segoe UI"/>
              </a:rPr>
              <a:t>-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University of Maryland 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Segoe UI"/>
              </a:rPr>
              <a:t>Vehicle Probe Project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2B128-B75B-5AFE-DBB8-684A4DD69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256" y="201433"/>
            <a:ext cx="4684381" cy="38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9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641E-4F36-4606-BBFA-37329037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0515600" cy="930988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Speed Comparison – urban highway</a:t>
            </a:r>
            <a:br>
              <a:rPr lang="en-US" dirty="0">
                <a:latin typeface="Calibri"/>
                <a:cs typeface="Calibri"/>
              </a:rPr>
            </a:br>
            <a:r>
              <a:rPr lang="en-US" dirty="0">
                <a:latin typeface="Calibri"/>
                <a:cs typeface="Calibri"/>
              </a:rPr>
              <a:t>	</a:t>
            </a:r>
            <a:r>
              <a:rPr lang="en-US" sz="4000" b="0" dirty="0">
                <a:latin typeface="Calibri"/>
                <a:cs typeface="Calibri"/>
              </a:rPr>
              <a:t>NB, N/O Aurora Bridge</a:t>
            </a:r>
            <a:endParaRPr lang="en-US" b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54EA0A-5D19-4F27-92F2-36B589101F44}"/>
              </a:ext>
            </a:extLst>
          </p:cNvPr>
          <p:cNvSpPr txBox="1">
            <a:spLocks/>
          </p:cNvSpPr>
          <p:nvPr/>
        </p:nvSpPr>
        <p:spPr>
          <a:xfrm>
            <a:off x="495300" y="1378695"/>
            <a:ext cx="4771783" cy="4272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b="1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CD262-9650-4368-863D-0F8ADAE7416E}"/>
              </a:ext>
            </a:extLst>
          </p:cNvPr>
          <p:cNvSpPr txBox="1"/>
          <p:nvPr/>
        </p:nvSpPr>
        <p:spPr>
          <a:xfrm>
            <a:off x="172745" y="1615321"/>
            <a:ext cx="4982729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rgbClr val="001F52"/>
                </a:solidFill>
                <a:cs typeface="Calibri"/>
              </a:rPr>
              <a:t>Probe data: 900 foot long “segment speed”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rgbClr val="001F52"/>
                </a:solidFill>
                <a:cs typeface="Calibri"/>
              </a:rPr>
              <a:t>Tube: “spot speed”</a:t>
            </a:r>
            <a:br>
              <a:rPr lang="en-US" sz="2800" dirty="0">
                <a:solidFill>
                  <a:srgbClr val="001F52"/>
                </a:solidFill>
                <a:cs typeface="Calibri"/>
              </a:rPr>
            </a:br>
            <a:endParaRPr lang="en-US" sz="2800" dirty="0">
              <a:solidFill>
                <a:srgbClr val="001F52"/>
              </a:solidFill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rgbClr val="001F52"/>
                </a:solidFill>
                <a:cs typeface="Calibri"/>
              </a:rPr>
              <a:t>85</a:t>
            </a:r>
            <a:r>
              <a:rPr lang="en-US" sz="2800" baseline="30000" dirty="0">
                <a:solidFill>
                  <a:srgbClr val="001F52"/>
                </a:solidFill>
                <a:cs typeface="Calibri"/>
              </a:rPr>
              <a:t>th</a:t>
            </a:r>
            <a:r>
              <a:rPr lang="en-US" sz="2800" dirty="0">
                <a:solidFill>
                  <a:srgbClr val="001F52"/>
                </a:solidFill>
                <a:cs typeface="Calibri"/>
              </a:rPr>
              <a:t> Percentile speeds averaged 6 MPH less on probe than tube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4A9D62-FB45-4639-825D-49229981F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012" y="365124"/>
            <a:ext cx="1538759" cy="1618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583CE0-0AC2-4E23-8476-519AA29AD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061" y="2071396"/>
            <a:ext cx="6305710" cy="39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6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_PPT_Template calibri text.potx" id="{FAB3C6CF-9F62-4A40-82E7-4944499BE8B5}" vid="{47D6E93C-A7F0-45C9-86D6-D7E7ADB78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D3C343114A544BE8371E94F1A4EE5" ma:contentTypeVersion="12" ma:contentTypeDescription="Create a new document." ma:contentTypeScope="" ma:versionID="048e134a85013046315cdd7dd7d962d3">
  <xsd:schema xmlns:xsd="http://www.w3.org/2001/XMLSchema" xmlns:xs="http://www.w3.org/2001/XMLSchema" xmlns:p="http://schemas.microsoft.com/office/2006/metadata/properties" xmlns:ns3="9c51d76c-a60a-42d7-9886-c3744bde8e73" xmlns:ns4="943a8484-17f6-4918-9e45-6da8940fbc07" targetNamespace="http://schemas.microsoft.com/office/2006/metadata/properties" ma:root="true" ma:fieldsID="bf62618d62c0c7b8813d792224b44706" ns3:_="" ns4:_="">
    <xsd:import namespace="9c51d76c-a60a-42d7-9886-c3744bde8e73"/>
    <xsd:import namespace="943a8484-17f6-4918-9e45-6da8940fbc0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1d76c-a60a-42d7-9886-c3744bde8e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a8484-17f6-4918-9e45-6da8940fbc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51d76c-a60a-42d7-9886-c3744bde8e73">
      <UserInfo>
        <DisplayName>Stringer, Omari</DisplayName>
        <AccountId>19</AccountId>
        <AccountType/>
      </UserInfo>
      <UserInfo>
        <DisplayName>Armbruster, Ginger</DisplayName>
        <AccountId>15</AccountId>
        <AccountType/>
      </UserInfo>
      <UserInfo>
        <DisplayName>Boatright, Rebecca</DisplayName>
        <AccountId>40</AccountId>
        <AccountType/>
      </UserInfo>
      <UserInfo>
        <DisplayName>Vonaschen-Cook, Miriam</DisplayName>
        <AccountId>60</AccountId>
        <AccountType/>
      </UserInfo>
      <UserInfo>
        <DisplayName>Britt, James</DisplayName>
        <AccountId>411</AccountId>
        <AccountType/>
      </UserInfo>
      <UserInfo>
        <DisplayName>McDonagh, Paul</DisplayName>
        <AccountId>601</AccountId>
        <AccountType/>
      </UserInfo>
      <UserInfo>
        <DisplayName>Capapas, Neal</DisplayName>
        <AccountId>573</AccountId>
        <AccountType/>
      </UserInfo>
      <UserInfo>
        <DisplayName>Schaefer, Adam</DisplayName>
        <AccountId>50</AccountId>
        <AccountType/>
      </UserInfo>
      <UserInfo>
        <DisplayName>Rolf, Kylie</DisplayName>
        <AccountId>511</AccountId>
        <AccountType/>
      </UserInfo>
      <UserInfo>
        <DisplayName>Aisenberg, Kathryn - MOS</DisplayName>
        <AccountId>116</AccountId>
        <AccountType/>
      </UserInfo>
      <UserInfo>
        <DisplayName>Hockaday, Bryan</DisplayName>
        <AccountId>163</AccountId>
        <AccountType/>
      </UserInfo>
      <UserInfo>
        <DisplayName>Fisher, Christopher</DisplayName>
        <AccountId>606</AccountId>
        <AccountType/>
      </UserInfo>
      <UserInfo>
        <DisplayName>Main-Hester, Kara</DisplayName>
        <AccountId>731</AccountId>
        <AccountType/>
      </UserInfo>
      <UserInfo>
        <DisplayName>Devore, Jennifer</DisplayName>
        <AccountId>497</AccountId>
        <AccountType/>
      </UserInfo>
      <UserInfo>
        <DisplayName>Kline, Julie</DisplayName>
        <AccountId>162</AccountId>
        <AccountType/>
      </UserInfo>
      <UserInfo>
        <DisplayName>Emery, Adiam</DisplayName>
        <AccountId>47</AccountId>
        <AccountType/>
      </UserInfo>
      <UserInfo>
        <DisplayName>Cambridge, Jason</DisplayName>
        <AccountId>46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06D682A-1E94-4A7C-9AA4-392646D73A19}">
  <ds:schemaRefs>
    <ds:schemaRef ds:uri="943a8484-17f6-4918-9e45-6da8940fbc07"/>
    <ds:schemaRef ds:uri="9c51d76c-a60a-42d7-9886-c3744bde8e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0CD351-0561-4B41-9079-EB7703943CEB}">
  <ds:schemaRefs>
    <ds:schemaRef ds:uri="943a8484-17f6-4918-9e45-6da8940fbc07"/>
    <ds:schemaRef ds:uri="9c51d76c-a60a-42d7-9886-c3744bde8e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CoS_PPT_Template calibri text (6)</Template>
  <TotalTime>10955</TotalTime>
  <Words>894</Words>
  <Application>Microsoft Office PowerPoint</Application>
  <PresentationFormat>Widescreen</PresentationFormat>
  <Paragraphs>150</Paragraphs>
  <Slides>19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Seattle Text</vt:lpstr>
      <vt:lpstr>Office Theme</vt:lpstr>
      <vt:lpstr>Using Probe Data to Improve our Network</vt:lpstr>
      <vt:lpstr>Agenda</vt:lpstr>
      <vt:lpstr>Probe Data: Vehicle speed and travel time</vt:lpstr>
      <vt:lpstr>U.S. Transportation Agencies using  Probe Data to improve decision making</vt:lpstr>
      <vt:lpstr>Probe Privacy Implications</vt:lpstr>
      <vt:lpstr>Probe Data Solution</vt:lpstr>
      <vt:lpstr>Check the Data Quality</vt:lpstr>
      <vt:lpstr>Travel Times</vt:lpstr>
      <vt:lpstr>Speed Comparison – urban highway  NB, N/O Aurora Bridge</vt:lpstr>
      <vt:lpstr>Speed Comparison – dense neighborhood  SB, Queen Anne Ave N, N/O John St</vt:lpstr>
      <vt:lpstr>Check the Data Quality</vt:lpstr>
      <vt:lpstr>Use Cases</vt:lpstr>
      <vt:lpstr>Use Case: Inform the Public</vt:lpstr>
      <vt:lpstr>Vision Zero: Lower Speeds to Save Lives</vt:lpstr>
      <vt:lpstr>Use Case: Monitor Reliability, Weekly Report</vt:lpstr>
      <vt:lpstr>Use Case: Before/After Study  Clear Traffic After Large Events</vt:lpstr>
      <vt:lpstr>Use Case: Investigate Constituent Concerns</vt:lpstr>
      <vt:lpstr>Use Case: Investigate Constituent Concerns</vt:lpstr>
      <vt:lpstr>Thank You  Jeffrey Conor Jeffrey.Conor@seattle.gov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Tang, Vinh</dc:creator>
  <cp:lastModifiedBy>Conor, Jeffrey</cp:lastModifiedBy>
  <cp:revision>3</cp:revision>
  <dcterms:created xsi:type="dcterms:W3CDTF">2021-04-20T23:39:40Z</dcterms:created>
  <dcterms:modified xsi:type="dcterms:W3CDTF">2022-12-13T04:51:47Z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0x010100C3ED3C343114A544BE8371E94F1A4EE5</vt:lpwstr>
  </property>
  <property fmtid="{D5CDD505-2E9C-101B-9397-08002B2CF9AE}" pid="3" name="_dlc_DocIdItemGuid">
    <vt:lpwstr>77b8420c-1687-42c6-b493-c12dcd150d09</vt:lpwstr>
  </property>
</Properties>
</file>